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29" r:id="rId2"/>
  </p:sldMasterIdLst>
  <p:notesMasterIdLst>
    <p:notesMasterId r:id="rId51"/>
  </p:notesMasterIdLst>
  <p:sldIdLst>
    <p:sldId id="529" r:id="rId3"/>
    <p:sldId id="530" r:id="rId4"/>
    <p:sldId id="531" r:id="rId5"/>
    <p:sldId id="532" r:id="rId6"/>
    <p:sldId id="533" r:id="rId7"/>
    <p:sldId id="534" r:id="rId8"/>
    <p:sldId id="560" r:id="rId9"/>
    <p:sldId id="543" r:id="rId10"/>
    <p:sldId id="580" r:id="rId11"/>
    <p:sldId id="536" r:id="rId12"/>
    <p:sldId id="550" r:id="rId13"/>
    <p:sldId id="551" r:id="rId14"/>
    <p:sldId id="552" r:id="rId15"/>
    <p:sldId id="553" r:id="rId16"/>
    <p:sldId id="561" r:id="rId17"/>
    <p:sldId id="537" r:id="rId18"/>
    <p:sldId id="544" r:id="rId19"/>
    <p:sldId id="554" r:id="rId20"/>
    <p:sldId id="577" r:id="rId21"/>
    <p:sldId id="562" r:id="rId22"/>
    <p:sldId id="535" r:id="rId23"/>
    <p:sldId id="570" r:id="rId24"/>
    <p:sldId id="573" r:id="rId25"/>
    <p:sldId id="571" r:id="rId26"/>
    <p:sldId id="563" r:id="rId27"/>
    <p:sldId id="539" r:id="rId28"/>
    <p:sldId id="542" r:id="rId29"/>
    <p:sldId id="545" r:id="rId30"/>
    <p:sldId id="555" r:id="rId31"/>
    <p:sldId id="564" r:id="rId32"/>
    <p:sldId id="546" r:id="rId33"/>
    <p:sldId id="547" r:id="rId34"/>
    <p:sldId id="578" r:id="rId35"/>
    <p:sldId id="581" r:id="rId36"/>
    <p:sldId id="576" r:id="rId37"/>
    <p:sldId id="582" r:id="rId38"/>
    <p:sldId id="565" r:id="rId39"/>
    <p:sldId id="541" r:id="rId40"/>
    <p:sldId id="549" r:id="rId41"/>
    <p:sldId id="566" r:id="rId42"/>
    <p:sldId id="538" r:id="rId43"/>
    <p:sldId id="567" r:id="rId44"/>
    <p:sldId id="575" r:id="rId45"/>
    <p:sldId id="556" r:id="rId46"/>
    <p:sldId id="572" r:id="rId47"/>
    <p:sldId id="569" r:id="rId48"/>
    <p:sldId id="558" r:id="rId49"/>
    <p:sldId id="559" r:id="rId50"/>
  </p:sldIdLst>
  <p:sldSz cx="6858000" cy="9144000" type="letter"/>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880" userDrawn="1">
          <p15:clr>
            <a:srgbClr val="A4A3A4"/>
          </p15:clr>
        </p15:guide>
        <p15:guide id="2" pos="2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Termaat (btermaat)" initials="BT(" lastIdx="7" clrIdx="0"/>
  <p:cmAuthor id="7" name="Microsoft Office User" initials="Office [6]" lastIdx="1" clrIdx="7">
    <p:extLst/>
  </p:cmAuthor>
  <p:cmAuthor id="1" name="Elaine Sherwood" initials="ES" lastIdx="28" clrIdx="1"/>
  <p:cmAuthor id="2" name="Microsoft Office User" initials="Office" lastIdx="1" clrIdx="2">
    <p:extLst/>
  </p:cmAuthor>
  <p:cmAuthor id="3" name="Microsoft Office User" initials="Office [2]" lastIdx="1" clrIdx="3">
    <p:extLst/>
  </p:cmAuthor>
  <p:cmAuthor id="4" name="Microsoft Office User" initials="Office [3]" lastIdx="1" clrIdx="4">
    <p:extLst/>
  </p:cmAuthor>
  <p:cmAuthor id="5" name="Microsoft Office User" initials="Office [4]" lastIdx="1" clrIdx="5">
    <p:extLst/>
  </p:cmAuthor>
  <p:cmAuthor id="6" name="Microsoft Office User" initials="Office [5]"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28D"/>
    <a:srgbClr val="70C38D"/>
    <a:srgbClr val="70AA8D"/>
    <a:srgbClr val="005073"/>
    <a:srgbClr val="81C669"/>
    <a:srgbClr val="9E0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15" autoAdjust="0"/>
    <p:restoredTop sz="86324"/>
  </p:normalViewPr>
  <p:slideViewPr>
    <p:cSldViewPr snapToGrid="0" showGuides="1">
      <p:cViewPr varScale="1">
        <p:scale>
          <a:sx n="98" d="100"/>
          <a:sy n="98" d="100"/>
        </p:scale>
        <p:origin x="3456" y="200"/>
      </p:cViewPr>
      <p:guideLst>
        <p:guide orient="horz" pos="2880"/>
        <p:guide pos="252"/>
      </p:guideLst>
    </p:cSldViewPr>
  </p:slideViewPr>
  <p:outlineViewPr>
    <p:cViewPr>
      <p:scale>
        <a:sx n="33" d="100"/>
        <a:sy n="33" d="100"/>
      </p:scale>
      <p:origin x="0" y="-1888"/>
    </p:cViewPr>
  </p:outlineViewPr>
  <p:notesTextViewPr>
    <p:cViewPr>
      <p:scale>
        <a:sx n="1" d="1"/>
        <a:sy n="1" d="1"/>
      </p:scale>
      <p:origin x="0" y="0"/>
    </p:cViewPr>
  </p:notesTextViewPr>
  <p:sorterViewPr>
    <p:cViewPr>
      <p:scale>
        <a:sx n="142" d="100"/>
        <a:sy n="142" d="100"/>
      </p:scale>
      <p:origin x="0" y="-187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fr-FR" smtClean="0"/>
              <a:t>25/10/2018</a:t>
            </a:fld>
            <a:endParaRPr lang="fr-FR"/>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fr-FR" smtClean="0"/>
              <a:t>‹#›</a:t>
            </a:fld>
            <a:endParaRPr lang="fr-FR"/>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fr-FR"/>
          </a:p>
        </p:txBody>
      </p:sp>
    </p:spTree>
    <p:extLst>
      <p:ext uri="{BB962C8B-B14F-4D97-AF65-F5344CB8AC3E}">
        <p14:creationId xmlns:p14="http://schemas.microsoft.com/office/powerpoint/2010/main" val="27771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11</a:t>
            </a:fld>
            <a:endParaRPr lang="fr-FR"/>
          </a:p>
        </p:txBody>
      </p:sp>
    </p:spTree>
    <p:extLst>
      <p:ext uri="{BB962C8B-B14F-4D97-AF65-F5344CB8AC3E}">
        <p14:creationId xmlns:p14="http://schemas.microsoft.com/office/powerpoint/2010/main" val="58134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12</a:t>
            </a:fld>
            <a:endParaRPr lang="fr-FR"/>
          </a:p>
        </p:txBody>
      </p:sp>
    </p:spTree>
    <p:extLst>
      <p:ext uri="{BB962C8B-B14F-4D97-AF65-F5344CB8AC3E}">
        <p14:creationId xmlns:p14="http://schemas.microsoft.com/office/powerpoint/2010/main" val="156091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13</a:t>
            </a:fld>
            <a:endParaRPr lang="fr-FR"/>
          </a:p>
        </p:txBody>
      </p:sp>
    </p:spTree>
    <p:extLst>
      <p:ext uri="{BB962C8B-B14F-4D97-AF65-F5344CB8AC3E}">
        <p14:creationId xmlns:p14="http://schemas.microsoft.com/office/powerpoint/2010/main" val="322013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14</a:t>
            </a:fld>
            <a:endParaRPr lang="fr-FR"/>
          </a:p>
        </p:txBody>
      </p:sp>
    </p:spTree>
    <p:extLst>
      <p:ext uri="{BB962C8B-B14F-4D97-AF65-F5344CB8AC3E}">
        <p14:creationId xmlns:p14="http://schemas.microsoft.com/office/powerpoint/2010/main" val="4090654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15</a:t>
            </a:fld>
            <a:endParaRPr lang="fr-FR"/>
          </a:p>
        </p:txBody>
      </p:sp>
    </p:spTree>
    <p:extLst>
      <p:ext uri="{BB962C8B-B14F-4D97-AF65-F5344CB8AC3E}">
        <p14:creationId xmlns:p14="http://schemas.microsoft.com/office/powerpoint/2010/main" val="21963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16</a:t>
            </a:fld>
            <a:endParaRPr lang="fr-FR"/>
          </a:p>
        </p:txBody>
      </p:sp>
    </p:spTree>
    <p:extLst>
      <p:ext uri="{BB962C8B-B14F-4D97-AF65-F5344CB8AC3E}">
        <p14:creationId xmlns:p14="http://schemas.microsoft.com/office/powerpoint/2010/main" val="1675824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17</a:t>
            </a:fld>
            <a:endParaRPr lang="fr-FR"/>
          </a:p>
        </p:txBody>
      </p:sp>
    </p:spTree>
    <p:extLst>
      <p:ext uri="{BB962C8B-B14F-4D97-AF65-F5344CB8AC3E}">
        <p14:creationId xmlns:p14="http://schemas.microsoft.com/office/powerpoint/2010/main" val="1502302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18</a:t>
            </a:fld>
            <a:endParaRPr lang="fr-FR"/>
          </a:p>
        </p:txBody>
      </p:sp>
    </p:spTree>
    <p:extLst>
      <p:ext uri="{BB962C8B-B14F-4D97-AF65-F5344CB8AC3E}">
        <p14:creationId xmlns:p14="http://schemas.microsoft.com/office/powerpoint/2010/main" val="286240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19</a:t>
            </a:fld>
            <a:endParaRPr lang="fr-FR"/>
          </a:p>
        </p:txBody>
      </p:sp>
    </p:spTree>
    <p:extLst>
      <p:ext uri="{BB962C8B-B14F-4D97-AF65-F5344CB8AC3E}">
        <p14:creationId xmlns:p14="http://schemas.microsoft.com/office/powerpoint/2010/main" val="2446440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20</a:t>
            </a:fld>
            <a:endParaRPr lang="fr-FR"/>
          </a:p>
        </p:txBody>
      </p:sp>
    </p:spTree>
    <p:extLst>
      <p:ext uri="{BB962C8B-B14F-4D97-AF65-F5344CB8AC3E}">
        <p14:creationId xmlns:p14="http://schemas.microsoft.com/office/powerpoint/2010/main" val="305563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a:t>
            </a:fld>
            <a:endParaRPr lang="fr-FR"/>
          </a:p>
        </p:txBody>
      </p:sp>
    </p:spTree>
    <p:extLst>
      <p:ext uri="{BB962C8B-B14F-4D97-AF65-F5344CB8AC3E}">
        <p14:creationId xmlns:p14="http://schemas.microsoft.com/office/powerpoint/2010/main" val="157913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fr-FR"/>
          </a:p>
        </p:txBody>
      </p:sp>
    </p:spTree>
    <p:extLst>
      <p:ext uri="{BB962C8B-B14F-4D97-AF65-F5344CB8AC3E}">
        <p14:creationId xmlns:p14="http://schemas.microsoft.com/office/powerpoint/2010/main" val="399682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fr-FR"/>
          </a:p>
        </p:txBody>
      </p:sp>
    </p:spTree>
    <p:extLst>
      <p:ext uri="{BB962C8B-B14F-4D97-AF65-F5344CB8AC3E}">
        <p14:creationId xmlns:p14="http://schemas.microsoft.com/office/powerpoint/2010/main" val="174771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23</a:t>
            </a:fld>
            <a:endParaRPr lang="fr-FR"/>
          </a:p>
        </p:txBody>
      </p:sp>
    </p:spTree>
    <p:extLst>
      <p:ext uri="{BB962C8B-B14F-4D97-AF65-F5344CB8AC3E}">
        <p14:creationId xmlns:p14="http://schemas.microsoft.com/office/powerpoint/2010/main" val="715239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24</a:t>
            </a:fld>
            <a:endParaRPr lang="fr-FR"/>
          </a:p>
        </p:txBody>
      </p:sp>
    </p:spTree>
    <p:extLst>
      <p:ext uri="{BB962C8B-B14F-4D97-AF65-F5344CB8AC3E}">
        <p14:creationId xmlns:p14="http://schemas.microsoft.com/office/powerpoint/2010/main" val="150990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25</a:t>
            </a:fld>
            <a:endParaRPr lang="fr-FR"/>
          </a:p>
        </p:txBody>
      </p:sp>
    </p:spTree>
    <p:extLst>
      <p:ext uri="{BB962C8B-B14F-4D97-AF65-F5344CB8AC3E}">
        <p14:creationId xmlns:p14="http://schemas.microsoft.com/office/powerpoint/2010/main" val="1688613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26</a:t>
            </a:fld>
            <a:endParaRPr lang="fr-FR"/>
          </a:p>
        </p:txBody>
      </p:sp>
    </p:spTree>
    <p:extLst>
      <p:ext uri="{BB962C8B-B14F-4D97-AF65-F5344CB8AC3E}">
        <p14:creationId xmlns:p14="http://schemas.microsoft.com/office/powerpoint/2010/main" val="280746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27</a:t>
            </a:fld>
            <a:endParaRPr lang="fr-FR"/>
          </a:p>
        </p:txBody>
      </p:sp>
    </p:spTree>
    <p:extLst>
      <p:ext uri="{BB962C8B-B14F-4D97-AF65-F5344CB8AC3E}">
        <p14:creationId xmlns:p14="http://schemas.microsoft.com/office/powerpoint/2010/main" val="2148200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28</a:t>
            </a:fld>
            <a:endParaRPr lang="fr-FR"/>
          </a:p>
        </p:txBody>
      </p:sp>
    </p:spTree>
    <p:extLst>
      <p:ext uri="{BB962C8B-B14F-4D97-AF65-F5344CB8AC3E}">
        <p14:creationId xmlns:p14="http://schemas.microsoft.com/office/powerpoint/2010/main" val="220218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29</a:t>
            </a:fld>
            <a:endParaRPr lang="fr-FR"/>
          </a:p>
        </p:txBody>
      </p:sp>
    </p:spTree>
    <p:extLst>
      <p:ext uri="{BB962C8B-B14F-4D97-AF65-F5344CB8AC3E}">
        <p14:creationId xmlns:p14="http://schemas.microsoft.com/office/powerpoint/2010/main" val="856841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fr-FR"/>
          </a:p>
        </p:txBody>
      </p:sp>
    </p:spTree>
    <p:extLst>
      <p:ext uri="{BB962C8B-B14F-4D97-AF65-F5344CB8AC3E}">
        <p14:creationId xmlns:p14="http://schemas.microsoft.com/office/powerpoint/2010/main" val="367219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fr-FR"/>
          </a:p>
        </p:txBody>
      </p:sp>
    </p:spTree>
    <p:extLst>
      <p:ext uri="{BB962C8B-B14F-4D97-AF65-F5344CB8AC3E}">
        <p14:creationId xmlns:p14="http://schemas.microsoft.com/office/powerpoint/2010/main" val="2074994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31</a:t>
            </a:fld>
            <a:endParaRPr lang="fr-FR"/>
          </a:p>
        </p:txBody>
      </p:sp>
    </p:spTree>
    <p:extLst>
      <p:ext uri="{BB962C8B-B14F-4D97-AF65-F5344CB8AC3E}">
        <p14:creationId xmlns:p14="http://schemas.microsoft.com/office/powerpoint/2010/main" val="3031703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32</a:t>
            </a:fld>
            <a:endParaRPr lang="fr-FR"/>
          </a:p>
        </p:txBody>
      </p:sp>
    </p:spTree>
    <p:extLst>
      <p:ext uri="{BB962C8B-B14F-4D97-AF65-F5344CB8AC3E}">
        <p14:creationId xmlns:p14="http://schemas.microsoft.com/office/powerpoint/2010/main" val="3671686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33</a:t>
            </a:fld>
            <a:endParaRPr lang="fr-FR"/>
          </a:p>
        </p:txBody>
      </p:sp>
    </p:spTree>
    <p:extLst>
      <p:ext uri="{BB962C8B-B14F-4D97-AF65-F5344CB8AC3E}">
        <p14:creationId xmlns:p14="http://schemas.microsoft.com/office/powerpoint/2010/main" val="1881945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35</a:t>
            </a:fld>
            <a:endParaRPr lang="fr-FR"/>
          </a:p>
        </p:txBody>
      </p:sp>
    </p:spTree>
    <p:extLst>
      <p:ext uri="{BB962C8B-B14F-4D97-AF65-F5344CB8AC3E}">
        <p14:creationId xmlns:p14="http://schemas.microsoft.com/office/powerpoint/2010/main" val="3783633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37</a:t>
            </a:fld>
            <a:endParaRPr lang="fr-FR"/>
          </a:p>
        </p:txBody>
      </p:sp>
    </p:spTree>
    <p:extLst>
      <p:ext uri="{BB962C8B-B14F-4D97-AF65-F5344CB8AC3E}">
        <p14:creationId xmlns:p14="http://schemas.microsoft.com/office/powerpoint/2010/main" val="250610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38</a:t>
            </a:fld>
            <a:endParaRPr lang="fr-FR"/>
          </a:p>
        </p:txBody>
      </p:sp>
    </p:spTree>
    <p:extLst>
      <p:ext uri="{BB962C8B-B14F-4D97-AF65-F5344CB8AC3E}">
        <p14:creationId xmlns:p14="http://schemas.microsoft.com/office/powerpoint/2010/main" val="294235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39</a:t>
            </a:fld>
            <a:endParaRPr lang="fr-FR"/>
          </a:p>
        </p:txBody>
      </p:sp>
    </p:spTree>
    <p:extLst>
      <p:ext uri="{BB962C8B-B14F-4D97-AF65-F5344CB8AC3E}">
        <p14:creationId xmlns:p14="http://schemas.microsoft.com/office/powerpoint/2010/main" val="107444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40</a:t>
            </a:fld>
            <a:endParaRPr lang="fr-FR"/>
          </a:p>
        </p:txBody>
      </p:sp>
    </p:spTree>
    <p:extLst>
      <p:ext uri="{BB962C8B-B14F-4D97-AF65-F5344CB8AC3E}">
        <p14:creationId xmlns:p14="http://schemas.microsoft.com/office/powerpoint/2010/main" val="1203054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41</a:t>
            </a:fld>
            <a:endParaRPr lang="fr-FR"/>
          </a:p>
        </p:txBody>
      </p:sp>
    </p:spTree>
    <p:extLst>
      <p:ext uri="{BB962C8B-B14F-4D97-AF65-F5344CB8AC3E}">
        <p14:creationId xmlns:p14="http://schemas.microsoft.com/office/powerpoint/2010/main" val="3500508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42</a:t>
            </a:fld>
            <a:endParaRPr lang="fr-FR"/>
          </a:p>
        </p:txBody>
      </p:sp>
    </p:spTree>
    <p:extLst>
      <p:ext uri="{BB962C8B-B14F-4D97-AF65-F5344CB8AC3E}">
        <p14:creationId xmlns:p14="http://schemas.microsoft.com/office/powerpoint/2010/main" val="80596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a:t>
            </a:fld>
            <a:endParaRPr lang="fr-FR"/>
          </a:p>
        </p:txBody>
      </p:sp>
    </p:spTree>
    <p:extLst>
      <p:ext uri="{BB962C8B-B14F-4D97-AF65-F5344CB8AC3E}">
        <p14:creationId xmlns:p14="http://schemas.microsoft.com/office/powerpoint/2010/main" val="791283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43</a:t>
            </a:fld>
            <a:endParaRPr lang="fr-FR"/>
          </a:p>
        </p:txBody>
      </p:sp>
    </p:spTree>
    <p:extLst>
      <p:ext uri="{BB962C8B-B14F-4D97-AF65-F5344CB8AC3E}">
        <p14:creationId xmlns:p14="http://schemas.microsoft.com/office/powerpoint/2010/main" val="1225338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44</a:t>
            </a:fld>
            <a:endParaRPr lang="fr-FR"/>
          </a:p>
        </p:txBody>
      </p:sp>
    </p:spTree>
    <p:extLst>
      <p:ext uri="{BB962C8B-B14F-4D97-AF65-F5344CB8AC3E}">
        <p14:creationId xmlns:p14="http://schemas.microsoft.com/office/powerpoint/2010/main" val="3084088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45</a:t>
            </a:fld>
            <a:endParaRPr lang="fr-FR"/>
          </a:p>
        </p:txBody>
      </p:sp>
    </p:spTree>
    <p:extLst>
      <p:ext uri="{BB962C8B-B14F-4D97-AF65-F5344CB8AC3E}">
        <p14:creationId xmlns:p14="http://schemas.microsoft.com/office/powerpoint/2010/main" val="134609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2663" y="1162050"/>
            <a:ext cx="2352675" cy="3136900"/>
          </a:xfrm>
        </p:spPr>
      </p:sp>
      <p:sp>
        <p:nvSpPr>
          <p:cNvPr id="3" name="Notes Placeholder 2"/>
          <p:cNvSpPr>
            <a:spLocks noGrp="1"/>
          </p:cNvSpPr>
          <p:nvPr>
            <p:ph type="body" idx="1"/>
          </p:nvPr>
        </p:nvSpPr>
        <p:spPr/>
        <p:txBody>
          <a:bodyPr/>
          <a:lstStyle/>
          <a:p>
            <a:endParaRPr lang="fr-FR" i="1" baseline="0"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46</a:t>
            </a:fld>
            <a:endParaRPr lang="fr-FR" dirty="0">
              <a:solidFill>
                <a:prstClr val="black"/>
              </a:solidFill>
            </a:endParaRPr>
          </a:p>
        </p:txBody>
      </p:sp>
    </p:spTree>
    <p:extLst>
      <p:ext uri="{BB962C8B-B14F-4D97-AF65-F5344CB8AC3E}">
        <p14:creationId xmlns:p14="http://schemas.microsoft.com/office/powerpoint/2010/main" val="1767801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47</a:t>
            </a:fld>
            <a:endParaRPr lang="fr-FR"/>
          </a:p>
        </p:txBody>
      </p:sp>
    </p:spTree>
    <p:extLst>
      <p:ext uri="{BB962C8B-B14F-4D97-AF65-F5344CB8AC3E}">
        <p14:creationId xmlns:p14="http://schemas.microsoft.com/office/powerpoint/2010/main" val="3471014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48</a:t>
            </a:fld>
            <a:endParaRPr lang="fr-FR"/>
          </a:p>
        </p:txBody>
      </p:sp>
    </p:spTree>
    <p:extLst>
      <p:ext uri="{BB962C8B-B14F-4D97-AF65-F5344CB8AC3E}">
        <p14:creationId xmlns:p14="http://schemas.microsoft.com/office/powerpoint/2010/main" val="427569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5</a:t>
            </a:fld>
            <a:endParaRPr lang="fr-FR"/>
          </a:p>
        </p:txBody>
      </p:sp>
    </p:spTree>
    <p:extLst>
      <p:ext uri="{BB962C8B-B14F-4D97-AF65-F5344CB8AC3E}">
        <p14:creationId xmlns:p14="http://schemas.microsoft.com/office/powerpoint/2010/main" val="183791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641018C-6CAF-B84E-B92C-ECB119457FBA}" type="slidenum">
              <a:rPr lang="en-US" smtClean="0"/>
              <a:t>6</a:t>
            </a:fld>
            <a:endParaRPr lang="fr-FR"/>
          </a:p>
        </p:txBody>
      </p:sp>
    </p:spTree>
    <p:extLst>
      <p:ext uri="{BB962C8B-B14F-4D97-AF65-F5344CB8AC3E}">
        <p14:creationId xmlns:p14="http://schemas.microsoft.com/office/powerpoint/2010/main" val="184510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7</a:t>
            </a:fld>
            <a:endParaRPr lang="fr-FR"/>
          </a:p>
        </p:txBody>
      </p:sp>
    </p:spTree>
    <p:extLst>
      <p:ext uri="{BB962C8B-B14F-4D97-AF65-F5344CB8AC3E}">
        <p14:creationId xmlns:p14="http://schemas.microsoft.com/office/powerpoint/2010/main" val="138467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8</a:t>
            </a:fld>
            <a:endParaRPr lang="fr-FR"/>
          </a:p>
        </p:txBody>
      </p:sp>
    </p:spTree>
    <p:extLst>
      <p:ext uri="{BB962C8B-B14F-4D97-AF65-F5344CB8AC3E}">
        <p14:creationId xmlns:p14="http://schemas.microsoft.com/office/powerpoint/2010/main" val="168735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5641018C-6CAF-B84E-B92C-ECB119457FBA}" type="slidenum">
              <a:rPr lang="en-US" smtClean="0"/>
              <a:t>10</a:t>
            </a:fld>
            <a:endParaRPr lang="fr-FR"/>
          </a:p>
        </p:txBody>
      </p:sp>
    </p:spTree>
    <p:extLst>
      <p:ext uri="{BB962C8B-B14F-4D97-AF65-F5344CB8AC3E}">
        <p14:creationId xmlns:p14="http://schemas.microsoft.com/office/powerpoint/2010/main" val="1071275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6858000" cy="9144000"/>
          </a:xfrm>
          <a:prstGeom prst="rect">
            <a:avLst/>
          </a:prstGeom>
        </p:spPr>
      </p:pic>
      <p:sp>
        <p:nvSpPr>
          <p:cNvPr id="16" name="Subtitle 2"/>
          <p:cNvSpPr>
            <a:spLocks noGrp="1"/>
          </p:cNvSpPr>
          <p:nvPr>
            <p:ph type="subTitle" idx="1"/>
          </p:nvPr>
        </p:nvSpPr>
        <p:spPr>
          <a:xfrm>
            <a:off x="352122" y="6772492"/>
            <a:ext cx="3239329" cy="512233"/>
          </a:xfrm>
          <a:prstGeom prst="rect">
            <a:avLst/>
          </a:prstGeom>
        </p:spPr>
        <p:txBody>
          <a:bodyPr lIns="91420" tIns="45710" rIns="91420" bIns="45710" anchor="b" anchorCtr="0">
            <a:noAutofit/>
          </a:bodyPr>
          <a:lstStyle>
            <a:lvl1pPr marL="0" indent="0" algn="l">
              <a:buNone/>
              <a:defRPr sz="900" b="0" i="0">
                <a:solidFill>
                  <a:schemeClr val="accent5"/>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352122" y="7199153"/>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352122" y="7625814"/>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347469" y="5106198"/>
            <a:ext cx="4443935" cy="531557"/>
          </a:xfrm>
          <a:prstGeom prst="rect">
            <a:avLst/>
          </a:prstGeom>
        </p:spPr>
        <p:txBody>
          <a:bodyPr lIns="91420" tIns="45710" rIns="91420" bIns="45710"/>
          <a:lstStyle>
            <a:lvl1pPr marL="0" indent="0">
              <a:buFont typeface="Arial" panose="020B0604020202020204" pitchFamily="34" charset="0"/>
              <a:buNone/>
              <a:defRPr sz="1500" baseline="0">
                <a:solidFill>
                  <a:schemeClr val="bg2"/>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US" dirty="0"/>
              <a:t>Click to edit Master text styles</a:t>
            </a:r>
          </a:p>
        </p:txBody>
      </p:sp>
      <p:sp>
        <p:nvSpPr>
          <p:cNvPr id="20" name="Title 1"/>
          <p:cNvSpPr>
            <a:spLocks noGrp="1"/>
          </p:cNvSpPr>
          <p:nvPr>
            <p:ph type="ctrTitle"/>
          </p:nvPr>
        </p:nvSpPr>
        <p:spPr>
          <a:xfrm>
            <a:off x="319324" y="4090222"/>
            <a:ext cx="4466635" cy="1146187"/>
          </a:xfrm>
          <a:prstGeom prst="rect">
            <a:avLst/>
          </a:prstGeom>
        </p:spPr>
        <p:txBody>
          <a:bodyPr anchor="b"/>
          <a:lstStyle>
            <a:lvl1pPr marL="0" indent="0" algn="l">
              <a:lnSpc>
                <a:spcPct val="90000"/>
              </a:lnSpc>
              <a:buFont typeface="Arial" panose="020B0604020202020204" pitchFamily="34" charset="0"/>
              <a:buNone/>
              <a:defRPr sz="27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369094" y="702735"/>
            <a:ext cx="597693" cy="753534"/>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86725553"/>
      </p:ext>
    </p:extLst>
  </p:cSld>
  <p:clrMapOvr>
    <a:masterClrMapping/>
  </p:clrMapOvr>
  <p:transition spd="slow">
    <p:wipe/>
  </p:transition>
  <p:extLst mod="1">
    <p:ext uri="{DCECCB84-F9BA-43D5-87BE-67443E8EF086}">
      <p15:sldGuideLst xmlns:p15="http://schemas.microsoft.com/office/powerpoint/2012/main">
        <p15:guide id="1" orient="horz" pos="405" userDrawn="1">
          <p15:clr>
            <a:srgbClr val="FBAE40"/>
          </p15:clr>
        </p15:guide>
        <p15:guide id="2" pos="270" userDrawn="1">
          <p15:clr>
            <a:srgbClr val="FBAE40"/>
          </p15:clr>
        </p15:guide>
        <p15:guide id="3" orient="horz" pos="921" userDrawn="1">
          <p15:clr>
            <a:srgbClr val="FBAE40"/>
          </p15:clr>
        </p15:guide>
        <p15:guide id="4" pos="609" userDrawn="1">
          <p15:clr>
            <a:srgbClr val="FBAE40"/>
          </p15:clr>
        </p15:guide>
        <p15:guide id="5" pos="2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
            <a:ext cx="6857999" cy="9183776"/>
          </a:xfrm>
          <a:prstGeom prst="rect">
            <a:avLst/>
          </a:prstGeom>
        </p:spPr>
      </p:pic>
      <p:grpSp>
        <p:nvGrpSpPr>
          <p:cNvPr id="4" name="Group 4"/>
          <p:cNvGrpSpPr>
            <a:grpSpLocks noChangeAspect="1"/>
          </p:cNvGrpSpPr>
          <p:nvPr userDrawn="1"/>
        </p:nvGrpSpPr>
        <p:grpSpPr bwMode="auto">
          <a:xfrm>
            <a:off x="2809721" y="3786411"/>
            <a:ext cx="1213458" cy="152985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6858000" cy="91440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2809721" y="3786411"/>
            <a:ext cx="1213458" cy="152985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2809721" y="3786411"/>
            <a:ext cx="1213458" cy="152985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28324" y="606779"/>
            <a:ext cx="6259116" cy="13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5393212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6858000" cy="9144000"/>
          </a:xfrm>
          <a:prstGeom prst="rect">
            <a:avLst/>
          </a:prstGeom>
        </p:spPr>
      </p:pic>
      <p:sp>
        <p:nvSpPr>
          <p:cNvPr id="16" name="Subtitle 2"/>
          <p:cNvSpPr>
            <a:spLocks noGrp="1"/>
          </p:cNvSpPr>
          <p:nvPr>
            <p:ph type="subTitle" idx="1"/>
          </p:nvPr>
        </p:nvSpPr>
        <p:spPr>
          <a:xfrm>
            <a:off x="352122" y="6772492"/>
            <a:ext cx="3239329" cy="512233"/>
          </a:xfrm>
          <a:prstGeom prst="rect">
            <a:avLst/>
          </a:prstGeom>
        </p:spPr>
        <p:txBody>
          <a:bodyPr lIns="91420" tIns="45710" rIns="91420" bIns="45710" anchor="b" anchorCtr="0">
            <a:noAutofit/>
          </a:bodyPr>
          <a:lstStyle>
            <a:lvl1pPr marL="0" indent="0" algn="l">
              <a:buNone/>
              <a:defRPr sz="900" b="0" i="0">
                <a:solidFill>
                  <a:schemeClr val="accent5"/>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352122" y="7199153"/>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352122" y="7625814"/>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347469" y="5106198"/>
            <a:ext cx="4443935" cy="531557"/>
          </a:xfrm>
          <a:prstGeom prst="rect">
            <a:avLst/>
          </a:prstGeom>
        </p:spPr>
        <p:txBody>
          <a:bodyPr lIns="91420" tIns="45710" rIns="91420" bIns="45710"/>
          <a:lstStyle>
            <a:lvl1pPr marL="0" indent="0">
              <a:buFont typeface="Arial" panose="020B0604020202020204" pitchFamily="34" charset="0"/>
              <a:buNone/>
              <a:defRPr sz="1500" baseline="0">
                <a:solidFill>
                  <a:schemeClr val="bg2"/>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US" dirty="0"/>
              <a:t>Click to edit Master text styles</a:t>
            </a:r>
          </a:p>
        </p:txBody>
      </p:sp>
      <p:sp>
        <p:nvSpPr>
          <p:cNvPr id="20" name="Title 1"/>
          <p:cNvSpPr>
            <a:spLocks noGrp="1"/>
          </p:cNvSpPr>
          <p:nvPr>
            <p:ph type="ctrTitle"/>
          </p:nvPr>
        </p:nvSpPr>
        <p:spPr>
          <a:xfrm>
            <a:off x="319324" y="4090222"/>
            <a:ext cx="4466635" cy="1146187"/>
          </a:xfrm>
          <a:prstGeom prst="rect">
            <a:avLst/>
          </a:prstGeom>
        </p:spPr>
        <p:txBody>
          <a:bodyPr anchor="b"/>
          <a:lstStyle>
            <a:lvl1pPr marL="0" indent="0" algn="l">
              <a:lnSpc>
                <a:spcPct val="90000"/>
              </a:lnSpc>
              <a:buFont typeface="Arial" panose="020B0604020202020204" pitchFamily="34" charset="0"/>
              <a:buNone/>
              <a:defRPr sz="27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369094" y="702735"/>
            <a:ext cx="597693" cy="753534"/>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24822884"/>
      </p:ext>
    </p:extLst>
  </p:cSld>
  <p:clrMapOvr>
    <a:masterClrMapping/>
  </p:clrMapOvr>
  <p:transition spd="slow">
    <p:wipe/>
  </p:transition>
  <p:extLst mod="1">
    <p:ext uri="{DCECCB84-F9BA-43D5-87BE-67443E8EF086}">
      <p15:sldGuideLst xmlns:p15="http://schemas.microsoft.com/office/powerpoint/2012/main">
        <p15:guide id="1" orient="horz" pos="405">
          <p15:clr>
            <a:srgbClr val="FBAE40"/>
          </p15:clr>
        </p15:guide>
        <p15:guide id="2" pos="270">
          <p15:clr>
            <a:srgbClr val="FBAE40"/>
          </p15:clr>
        </p15:guide>
        <p15:guide id="3" orient="horz" pos="921">
          <p15:clr>
            <a:srgbClr val="FBAE40"/>
          </p15:clr>
        </p15:guide>
        <p15:guide id="4" pos="609">
          <p15:clr>
            <a:srgbClr val="FBAE40"/>
          </p15:clr>
        </p15:guide>
        <p15:guide id="5" pos="2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52122" y="6772492"/>
            <a:ext cx="3239329" cy="512233"/>
          </a:xfrm>
          <a:prstGeom prst="rect">
            <a:avLst/>
          </a:prstGeom>
        </p:spPr>
        <p:txBody>
          <a:bodyPr lIns="91420" tIns="45710" rIns="91420" bIns="45710" anchor="b" anchorCtr="0">
            <a:noAutofit/>
          </a:bodyPr>
          <a:lstStyle>
            <a:lvl1pPr marL="0" indent="0" algn="l">
              <a:buNone/>
              <a:defRPr sz="900" b="0" i="0">
                <a:solidFill>
                  <a:schemeClr val="accent1"/>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352122" y="7199153"/>
            <a:ext cx="3239329" cy="512233"/>
          </a:xfrm>
          <a:prstGeom prst="rect">
            <a:avLst/>
          </a:prstGeom>
        </p:spPr>
        <p:txBody>
          <a:bodyPr lIns="91420" tIns="45710" rIns="91420" bIns="45710"/>
          <a:lstStyle>
            <a:lvl1pPr marL="0" indent="0" algn="l">
              <a:buFontTx/>
              <a:buNone/>
              <a:defRPr lang="en-US" sz="900" b="0" i="0" kern="1200" dirty="0" smtClean="0">
                <a:solidFill>
                  <a:schemeClr val="accent1"/>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352122" y="7625814"/>
            <a:ext cx="3239329" cy="512233"/>
          </a:xfrm>
          <a:prstGeom prst="rect">
            <a:avLst/>
          </a:prstGeom>
        </p:spPr>
        <p:txBody>
          <a:bodyPr lIns="91420" tIns="45710" rIns="91420" bIns="45710"/>
          <a:lstStyle>
            <a:lvl1pPr marL="0" indent="0" algn="l">
              <a:buFontTx/>
              <a:buNone/>
              <a:defRPr lang="en-US" sz="900" b="0" i="0" kern="1200" dirty="0" smtClean="0">
                <a:solidFill>
                  <a:schemeClr val="accent1"/>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369094" y="702735"/>
            <a:ext cx="597693" cy="753534"/>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 Placeholder 2"/>
          <p:cNvSpPr>
            <a:spLocks noGrp="1"/>
          </p:cNvSpPr>
          <p:nvPr>
            <p:ph type="body" sz="quarter" idx="13"/>
          </p:nvPr>
        </p:nvSpPr>
        <p:spPr>
          <a:xfrm>
            <a:off x="347469" y="5106198"/>
            <a:ext cx="4443935" cy="531557"/>
          </a:xfrm>
          <a:prstGeom prst="rect">
            <a:avLst/>
          </a:prstGeom>
        </p:spPr>
        <p:txBody>
          <a:bodyPr lIns="91420" tIns="45710" rIns="91420" bIns="45710"/>
          <a:lstStyle>
            <a:lvl1pPr marL="0" indent="0">
              <a:buFont typeface="Arial" panose="020B0604020202020204" pitchFamily="34" charset="0"/>
              <a:buNone/>
              <a:defRPr sz="1500" baseline="0">
                <a:solidFill>
                  <a:schemeClr val="accent1"/>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US" dirty="0"/>
              <a:t>Click to edit Master text styles</a:t>
            </a:r>
          </a:p>
        </p:txBody>
      </p:sp>
      <p:sp>
        <p:nvSpPr>
          <p:cNvPr id="30" name="Title 1"/>
          <p:cNvSpPr>
            <a:spLocks noGrp="1"/>
          </p:cNvSpPr>
          <p:nvPr>
            <p:ph type="ctrTitle"/>
          </p:nvPr>
        </p:nvSpPr>
        <p:spPr>
          <a:xfrm>
            <a:off x="319324" y="4090222"/>
            <a:ext cx="4466635" cy="1146187"/>
          </a:xfrm>
          <a:prstGeom prst="rect">
            <a:avLst/>
          </a:prstGeom>
        </p:spPr>
        <p:txBody>
          <a:bodyPr anchor="b"/>
          <a:lstStyle>
            <a:lvl1pPr marL="0" indent="0" algn="l">
              <a:lnSpc>
                <a:spcPct val="90000"/>
              </a:lnSpc>
              <a:buFont typeface="Arial" panose="020B0604020202020204" pitchFamily="34" charset="0"/>
              <a:buNone/>
              <a:defRPr sz="27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01868370"/>
      </p:ext>
    </p:extLst>
  </p:cSld>
  <p:clrMapOvr>
    <a:masterClrMapping/>
  </p:clrMapOvr>
  <p:transition spd="slow">
    <p:wipe/>
  </p:transition>
  <p:extLst mod="1">
    <p:ext uri="{DCECCB84-F9BA-43D5-87BE-67443E8EF086}">
      <p15:sldGuideLst xmlns:p15="http://schemas.microsoft.com/office/powerpoint/2012/main">
        <p15:guide id="1" orient="horz" pos="405">
          <p15:clr>
            <a:srgbClr val="FBAE40"/>
          </p15:clr>
        </p15:guide>
        <p15:guide id="2" pos="270">
          <p15:clr>
            <a:srgbClr val="FBAE40"/>
          </p15:clr>
        </p15:guide>
        <p15:guide id="3" orient="horz" pos="921">
          <p15:clr>
            <a:srgbClr val="FBAE40"/>
          </p15:clr>
        </p15:guide>
        <p15:guide id="4" pos="609">
          <p15:clr>
            <a:srgbClr val="FBAE40"/>
          </p15:clr>
        </p15:guide>
        <p15:guide id="5" pos="2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858000" cy="9144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352122" y="6772492"/>
            <a:ext cx="3239329" cy="512233"/>
          </a:xfrm>
          <a:prstGeom prst="rect">
            <a:avLst/>
          </a:prstGeom>
        </p:spPr>
        <p:txBody>
          <a:bodyPr lIns="91420" tIns="45710" rIns="91420" bIns="45710" anchor="b" anchorCtr="0">
            <a:noAutofit/>
          </a:bodyPr>
          <a:lstStyle>
            <a:lvl1pPr marL="0" indent="0" algn="l">
              <a:buNone/>
              <a:defRPr sz="900" b="0" i="0">
                <a:solidFill>
                  <a:schemeClr val="accent5"/>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352122" y="7199153"/>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352122" y="7625814"/>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369094" y="702735"/>
            <a:ext cx="597693" cy="753534"/>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 Placeholder 2"/>
          <p:cNvSpPr>
            <a:spLocks noGrp="1"/>
          </p:cNvSpPr>
          <p:nvPr>
            <p:ph type="body" sz="quarter" idx="13"/>
          </p:nvPr>
        </p:nvSpPr>
        <p:spPr>
          <a:xfrm>
            <a:off x="347469" y="5106198"/>
            <a:ext cx="4443935" cy="531557"/>
          </a:xfrm>
          <a:prstGeom prst="rect">
            <a:avLst/>
          </a:prstGeom>
        </p:spPr>
        <p:txBody>
          <a:bodyPr lIns="91420" tIns="45710" rIns="91420" bIns="45710"/>
          <a:lstStyle>
            <a:lvl1pPr marL="0" indent="0">
              <a:buFont typeface="Arial" panose="020B0604020202020204" pitchFamily="34" charset="0"/>
              <a:buNone/>
              <a:defRPr sz="1500" baseline="0">
                <a:solidFill>
                  <a:schemeClr val="bg2"/>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US" dirty="0"/>
              <a:t>Click to edit Master text styles</a:t>
            </a:r>
          </a:p>
        </p:txBody>
      </p:sp>
      <p:sp>
        <p:nvSpPr>
          <p:cNvPr id="30" name="Title 1"/>
          <p:cNvSpPr>
            <a:spLocks noGrp="1"/>
          </p:cNvSpPr>
          <p:nvPr>
            <p:ph type="ctrTitle"/>
          </p:nvPr>
        </p:nvSpPr>
        <p:spPr>
          <a:xfrm>
            <a:off x="319324" y="4090222"/>
            <a:ext cx="4466635" cy="1146187"/>
          </a:xfrm>
          <a:prstGeom prst="rect">
            <a:avLst/>
          </a:prstGeom>
        </p:spPr>
        <p:txBody>
          <a:bodyPr anchor="b"/>
          <a:lstStyle>
            <a:lvl1pPr marL="0" indent="0" algn="l">
              <a:lnSpc>
                <a:spcPct val="90000"/>
              </a:lnSpc>
              <a:buFont typeface="Arial" panose="020B0604020202020204" pitchFamily="34" charset="0"/>
              <a:buNone/>
              <a:defRPr sz="27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059361331"/>
      </p:ext>
    </p:extLst>
  </p:cSld>
  <p:clrMapOvr>
    <a:masterClrMapping/>
  </p:clrMapOvr>
  <p:transition spd="slow">
    <p:wipe/>
  </p:transition>
  <p:extLst mod="1">
    <p:ext uri="{DCECCB84-F9BA-43D5-87BE-67443E8EF086}">
      <p15:sldGuideLst xmlns:p15="http://schemas.microsoft.com/office/powerpoint/2012/main">
        <p15:guide id="1" orient="horz" pos="405">
          <p15:clr>
            <a:srgbClr val="FBAE40"/>
          </p15:clr>
        </p15:guide>
        <p15:guide id="2" pos="270">
          <p15:clr>
            <a:srgbClr val="FBAE40"/>
          </p15:clr>
        </p15:guide>
        <p15:guide id="3" orient="horz" pos="921">
          <p15:clr>
            <a:srgbClr val="FBAE40"/>
          </p15:clr>
        </p15:guide>
        <p15:guide id="4" pos="609">
          <p15:clr>
            <a:srgbClr val="FBAE40"/>
          </p15:clr>
        </p15:guide>
        <p15:guide id="5" pos="2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6858000" cy="9143998"/>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312319" y="1627394"/>
            <a:ext cx="5698532" cy="4568793"/>
          </a:xfrm>
          <a:prstGeom prst="rect">
            <a:avLst/>
          </a:prstGeom>
        </p:spPr>
        <p:txBody>
          <a:bodyPr anchor="b">
            <a:noAutofit/>
          </a:bodyPr>
          <a:lstStyle>
            <a:lvl1pPr marL="0" indent="0" algn="l">
              <a:lnSpc>
                <a:spcPct val="90000"/>
              </a:lnSpc>
              <a:buFont typeface="Arial" panose="020B0604020202020204" pitchFamily="34" charset="0"/>
              <a:buNone/>
              <a:defRPr sz="3450"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6386776" y="8590645"/>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6A1E46DC-7EF6-4EA2-B285-14272867D133}" type="slidenum">
              <a:rPr lang="en-US" sz="450">
                <a:solidFill>
                  <a:schemeClr val="accent5">
                    <a:lumMod val="50000"/>
                  </a:schemeClr>
                </a:solidFill>
                <a:latin typeface="+mn-lt"/>
                <a:ea typeface="+mn-ea"/>
                <a:cs typeface="CiscoSans Thin"/>
              </a:rPr>
              <a:pPr algn="r" defTabSz="458058" fontAlgn="auto">
                <a:spcBef>
                  <a:spcPts val="0"/>
                </a:spcBef>
                <a:spcAft>
                  <a:spcPts val="0"/>
                </a:spcAft>
                <a:defRPr/>
              </a:pPr>
              <a:t>‹#›</a:t>
            </a:fld>
            <a:endParaRPr lang="en-US" sz="45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4400631" y="8588416"/>
            <a:ext cx="1993514" cy="115889"/>
          </a:xfrm>
          <a:prstGeom prst="rect">
            <a:avLst/>
          </a:prstGeom>
          <a:noFill/>
          <a:ln w="9525">
            <a:noFill/>
            <a:miter lim="800000"/>
            <a:headEnd/>
            <a:tailEnd/>
          </a:ln>
          <a:effectLst/>
        </p:spPr>
        <p:txBody>
          <a:bodyPr lIns="46190" tIns="23094" rIns="46190" bIns="23094" anchor="b">
            <a:spAutoFit/>
          </a:bodyPr>
          <a:lstStyle/>
          <a:p>
            <a:pPr defTabSz="458058" fontAlgn="auto">
              <a:spcBef>
                <a:spcPts val="0"/>
              </a:spcBef>
              <a:spcAft>
                <a:spcPts val="0"/>
              </a:spcAft>
              <a:defRPr/>
            </a:pPr>
            <a:r>
              <a:rPr lang="en-US" sz="45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381030" y="8382572"/>
            <a:ext cx="255193" cy="321732"/>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1011712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997" y="2396068"/>
            <a:ext cx="6210043" cy="5464793"/>
          </a:xfrm>
          <a:prstGeom prst="rect">
            <a:avLst/>
          </a:prstGeom>
        </p:spPr>
        <p:txBody>
          <a:bodyPr lIns="91420" tIns="45710" rIns="91420" bIns="45710">
            <a:noAutofit/>
          </a:bodyPr>
          <a:lstStyle>
            <a:lvl1pPr marL="214268" marR="0" indent="-214268" algn="ctr" defTabSz="342829" rtl="0" eaLnBrk="1" fontAlgn="auto" latinLnBrk="0" hangingPunct="1">
              <a:lnSpc>
                <a:spcPct val="100000"/>
              </a:lnSpc>
              <a:spcBef>
                <a:spcPct val="20000"/>
              </a:spcBef>
              <a:spcAft>
                <a:spcPts val="0"/>
              </a:spcAft>
              <a:buClrTx/>
              <a:buSzTx/>
              <a:buFont typeface="Arial"/>
              <a:buNone/>
              <a:tabLst/>
              <a:defRPr sz="15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328324" y="606779"/>
            <a:ext cx="6259116" cy="13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61052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9876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352122" y="6772492"/>
            <a:ext cx="3239329" cy="512233"/>
          </a:xfrm>
          <a:prstGeom prst="rect">
            <a:avLst/>
          </a:prstGeom>
        </p:spPr>
        <p:txBody>
          <a:bodyPr lIns="91420" tIns="45710" rIns="91420" bIns="45710" anchor="b" anchorCtr="0">
            <a:noAutofit/>
          </a:bodyPr>
          <a:lstStyle>
            <a:lvl1pPr marL="0" indent="0" algn="l">
              <a:buNone/>
              <a:defRPr sz="900" b="0" i="0">
                <a:solidFill>
                  <a:schemeClr val="accent1"/>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352122" y="7199153"/>
            <a:ext cx="3239329" cy="512233"/>
          </a:xfrm>
          <a:prstGeom prst="rect">
            <a:avLst/>
          </a:prstGeom>
        </p:spPr>
        <p:txBody>
          <a:bodyPr lIns="91420" tIns="45710" rIns="91420" bIns="45710"/>
          <a:lstStyle>
            <a:lvl1pPr marL="0" indent="0" algn="l">
              <a:buFontTx/>
              <a:buNone/>
              <a:defRPr lang="en-US" sz="900" b="0" i="0" kern="1200" dirty="0" smtClean="0">
                <a:solidFill>
                  <a:schemeClr val="accent1"/>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352122" y="7625814"/>
            <a:ext cx="3239329" cy="512233"/>
          </a:xfrm>
          <a:prstGeom prst="rect">
            <a:avLst/>
          </a:prstGeom>
        </p:spPr>
        <p:txBody>
          <a:bodyPr lIns="91420" tIns="45710" rIns="91420" bIns="45710"/>
          <a:lstStyle>
            <a:lvl1pPr marL="0" indent="0" algn="l">
              <a:buFontTx/>
              <a:buNone/>
              <a:defRPr lang="en-US" sz="900" b="0" i="0" kern="1200" dirty="0" smtClean="0">
                <a:solidFill>
                  <a:schemeClr val="accent1"/>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369094" y="702735"/>
            <a:ext cx="597693" cy="753534"/>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 Placeholder 2"/>
          <p:cNvSpPr>
            <a:spLocks noGrp="1"/>
          </p:cNvSpPr>
          <p:nvPr>
            <p:ph type="body" sz="quarter" idx="13"/>
          </p:nvPr>
        </p:nvSpPr>
        <p:spPr>
          <a:xfrm>
            <a:off x="347469" y="5106198"/>
            <a:ext cx="4443935" cy="531557"/>
          </a:xfrm>
          <a:prstGeom prst="rect">
            <a:avLst/>
          </a:prstGeom>
        </p:spPr>
        <p:txBody>
          <a:bodyPr lIns="91420" tIns="45710" rIns="91420" bIns="45710"/>
          <a:lstStyle>
            <a:lvl1pPr marL="0" indent="0">
              <a:buFont typeface="Arial" panose="020B0604020202020204" pitchFamily="34" charset="0"/>
              <a:buNone/>
              <a:defRPr sz="1500" baseline="0">
                <a:solidFill>
                  <a:schemeClr val="accent1"/>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US" dirty="0"/>
              <a:t>Click to edit Master text styles</a:t>
            </a:r>
          </a:p>
        </p:txBody>
      </p:sp>
      <p:sp>
        <p:nvSpPr>
          <p:cNvPr id="30" name="Title 1"/>
          <p:cNvSpPr>
            <a:spLocks noGrp="1"/>
          </p:cNvSpPr>
          <p:nvPr>
            <p:ph type="ctrTitle"/>
          </p:nvPr>
        </p:nvSpPr>
        <p:spPr>
          <a:xfrm>
            <a:off x="319324" y="4090222"/>
            <a:ext cx="4466635" cy="1146187"/>
          </a:xfrm>
          <a:prstGeom prst="rect">
            <a:avLst/>
          </a:prstGeom>
        </p:spPr>
        <p:txBody>
          <a:bodyPr anchor="b"/>
          <a:lstStyle>
            <a:lvl1pPr marL="0" indent="0" algn="l">
              <a:lnSpc>
                <a:spcPct val="90000"/>
              </a:lnSpc>
              <a:buFont typeface="Arial" panose="020B0604020202020204" pitchFamily="34" charset="0"/>
              <a:buNone/>
              <a:defRPr sz="27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653042546"/>
      </p:ext>
    </p:extLst>
  </p:cSld>
  <p:clrMapOvr>
    <a:masterClrMapping/>
  </p:clrMapOvr>
  <p:transition spd="slow">
    <p:wipe/>
  </p:transition>
  <p:extLst mod="1">
    <p:ext uri="{DCECCB84-F9BA-43D5-87BE-67443E8EF086}">
      <p15:sldGuideLst xmlns:p15="http://schemas.microsoft.com/office/powerpoint/2012/main">
        <p15:guide id="1" orient="horz" pos="405" userDrawn="1">
          <p15:clr>
            <a:srgbClr val="FBAE40"/>
          </p15:clr>
        </p15:guide>
        <p15:guide id="2" pos="270" userDrawn="1">
          <p15:clr>
            <a:srgbClr val="FBAE40"/>
          </p15:clr>
        </p15:guide>
        <p15:guide id="3" orient="horz" pos="921" userDrawn="1">
          <p15:clr>
            <a:srgbClr val="FBAE40"/>
          </p15:clr>
        </p15:guide>
        <p15:guide id="4" pos="609" userDrawn="1">
          <p15:clr>
            <a:srgbClr val="FBAE40"/>
          </p15:clr>
        </p15:guide>
        <p15:guide id="5" pos="2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431708" y="4537867"/>
            <a:ext cx="523968" cy="124199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solidFill>
                <a:srgbClr val="FFFFFF"/>
              </a:solidFill>
              <a:cs typeface="Arial"/>
            </a:endParaRPr>
          </a:p>
        </p:txBody>
      </p:sp>
      <p:sp>
        <p:nvSpPr>
          <p:cNvPr id="15" name="Oval 14"/>
          <p:cNvSpPr/>
          <p:nvPr/>
        </p:nvSpPr>
        <p:spPr>
          <a:xfrm>
            <a:off x="431708" y="2536190"/>
            <a:ext cx="523968" cy="124199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bg1"/>
              </a:solidFill>
              <a:cs typeface="Arial"/>
            </a:endParaRPr>
          </a:p>
        </p:txBody>
      </p:sp>
      <p:sp>
        <p:nvSpPr>
          <p:cNvPr id="22" name="Oval 21"/>
          <p:cNvSpPr/>
          <p:nvPr/>
        </p:nvSpPr>
        <p:spPr>
          <a:xfrm>
            <a:off x="431708" y="6494388"/>
            <a:ext cx="523968" cy="1241998"/>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solidFill>
                <a:srgbClr val="049FD9"/>
              </a:solidFill>
              <a:cs typeface="Arial"/>
            </a:endParaRPr>
          </a:p>
        </p:txBody>
      </p:sp>
      <p:sp>
        <p:nvSpPr>
          <p:cNvPr id="24" name="Text Placeholder 17"/>
          <p:cNvSpPr>
            <a:spLocks noGrp="1"/>
          </p:cNvSpPr>
          <p:nvPr>
            <p:ph type="body" sz="quarter" idx="13"/>
          </p:nvPr>
        </p:nvSpPr>
        <p:spPr>
          <a:xfrm>
            <a:off x="1023938" y="2546707"/>
            <a:ext cx="4105275" cy="123267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023938" y="4547189"/>
            <a:ext cx="4105275" cy="123267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023938" y="6494389"/>
            <a:ext cx="4105275" cy="123267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431708" y="4537868"/>
            <a:ext cx="523968" cy="1232677"/>
          </a:xfrm>
          <a:prstGeom prst="rect">
            <a:avLst/>
          </a:prstGeom>
        </p:spPr>
        <p:txBody>
          <a:bodyPr lIns="91420" tIns="45710" rIns="91420" bIns="45710" anchor="ctr" anchorCtr="0">
            <a:noAutofit/>
          </a:bodyPr>
          <a:lstStyle>
            <a:lvl1pPr marL="0" indent="0" algn="ctr">
              <a:buNone/>
              <a:defRPr sz="3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431708" y="6490917"/>
            <a:ext cx="523968" cy="1232677"/>
          </a:xfrm>
          <a:prstGeom prst="rect">
            <a:avLst/>
          </a:prstGeom>
          <a:ln>
            <a:noFill/>
          </a:ln>
        </p:spPr>
        <p:txBody>
          <a:bodyPr lIns="91420" tIns="45710" rIns="91420" bIns="45710" anchor="ctr" anchorCtr="0">
            <a:noAutofit/>
          </a:bodyPr>
          <a:lstStyle>
            <a:lvl1pPr marL="0" indent="0" algn="ctr">
              <a:buNone/>
              <a:defRPr sz="3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431708" y="2537331"/>
            <a:ext cx="523968" cy="1232677"/>
          </a:xfrm>
          <a:prstGeom prst="rect">
            <a:avLst/>
          </a:prstGeom>
        </p:spPr>
        <p:txBody>
          <a:bodyPr lIns="91420" tIns="45710" rIns="91420" bIns="45710" anchor="ctr" anchorCtr="0">
            <a:noAutofit/>
          </a:bodyPr>
          <a:lstStyle>
            <a:lvl1pPr marL="0" indent="0" algn="ctr">
              <a:buNone/>
              <a:defRPr sz="3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67986430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431709" y="3518788"/>
            <a:ext cx="348611" cy="826338"/>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15" name="Oval 14"/>
          <p:cNvSpPr/>
          <p:nvPr/>
        </p:nvSpPr>
        <p:spPr>
          <a:xfrm>
            <a:off x="431708" y="2362538"/>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22" name="Oval 21"/>
          <p:cNvSpPr/>
          <p:nvPr/>
        </p:nvSpPr>
        <p:spPr>
          <a:xfrm>
            <a:off x="431709" y="4671016"/>
            <a:ext cx="348611" cy="82633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879288" y="2373053"/>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879289" y="3528109"/>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879289" y="4671016"/>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431709" y="2360038"/>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431709" y="3518788"/>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431710" y="4667544"/>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431710" y="5821478"/>
            <a:ext cx="348611" cy="826338"/>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879290" y="5821478"/>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431710" y="5818006"/>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431710" y="6971940"/>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879290" y="6971940"/>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431711" y="6968468"/>
            <a:ext cx="348611" cy="820137"/>
          </a:xfrm>
          <a:prstGeom prst="rect">
            <a:avLst/>
          </a:prstGeom>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177997563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a:t>Click to edit Master title style</a:t>
            </a:r>
          </a:p>
        </p:txBody>
      </p:sp>
      <p:sp>
        <p:nvSpPr>
          <p:cNvPr id="42" name="Oval 41"/>
          <p:cNvSpPr/>
          <p:nvPr/>
        </p:nvSpPr>
        <p:spPr>
          <a:xfrm>
            <a:off x="431709" y="3518788"/>
            <a:ext cx="348611" cy="826338"/>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43" name="Oval 42"/>
          <p:cNvSpPr/>
          <p:nvPr/>
        </p:nvSpPr>
        <p:spPr>
          <a:xfrm>
            <a:off x="431708" y="2362538"/>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rgbClr val="FFFFFF"/>
              </a:solidFill>
              <a:cs typeface="Arial"/>
            </a:endParaRPr>
          </a:p>
        </p:txBody>
      </p:sp>
      <p:sp>
        <p:nvSpPr>
          <p:cNvPr id="44" name="Oval 43"/>
          <p:cNvSpPr/>
          <p:nvPr/>
        </p:nvSpPr>
        <p:spPr>
          <a:xfrm>
            <a:off x="431709" y="4671016"/>
            <a:ext cx="348611" cy="82633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879288" y="2373053"/>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46" name="Text Placeholder 17"/>
          <p:cNvSpPr>
            <a:spLocks noGrp="1"/>
          </p:cNvSpPr>
          <p:nvPr>
            <p:ph type="body" sz="quarter" idx="14"/>
          </p:nvPr>
        </p:nvSpPr>
        <p:spPr>
          <a:xfrm>
            <a:off x="879289" y="3528109"/>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879289" y="4671016"/>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431709" y="2360038"/>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431709" y="3518788"/>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431710" y="4667544"/>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431710" y="5821478"/>
            <a:ext cx="348611" cy="826338"/>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879289" y="5821478"/>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431710" y="5818006"/>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431710" y="6971940"/>
            <a:ext cx="348611" cy="826338"/>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879290" y="6971940"/>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431711" y="6968468"/>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3310933" y="3525483"/>
            <a:ext cx="348611" cy="826338"/>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8" name="Oval 57"/>
          <p:cNvSpPr/>
          <p:nvPr/>
        </p:nvSpPr>
        <p:spPr>
          <a:xfrm>
            <a:off x="3310932" y="2369233"/>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9" name="Oval 58"/>
          <p:cNvSpPr/>
          <p:nvPr/>
        </p:nvSpPr>
        <p:spPr>
          <a:xfrm>
            <a:off x="3310933" y="4677711"/>
            <a:ext cx="348611" cy="826338"/>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3758512" y="2379748"/>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3758512" y="3534804"/>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3758512" y="4677711"/>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3310933" y="2366733"/>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3310933" y="3525484"/>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3310933" y="4674239"/>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3310933" y="5828173"/>
            <a:ext cx="348611" cy="82633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3758513" y="5828173"/>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3310934" y="5824701"/>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3310934" y="6978635"/>
            <a:ext cx="348611" cy="826338"/>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3758514" y="6978636"/>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3310935" y="6975164"/>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83262294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
            <a:ext cx="6857999" cy="9183776"/>
          </a:xfrm>
          <a:prstGeom prst="rect">
            <a:avLst/>
          </a:prstGeom>
        </p:spPr>
      </p:pic>
      <p:grpSp>
        <p:nvGrpSpPr>
          <p:cNvPr id="4" name="Group 4"/>
          <p:cNvGrpSpPr>
            <a:grpSpLocks noChangeAspect="1"/>
          </p:cNvGrpSpPr>
          <p:nvPr userDrawn="1"/>
        </p:nvGrpSpPr>
        <p:grpSpPr bwMode="auto">
          <a:xfrm>
            <a:off x="2809721" y="3786411"/>
            <a:ext cx="1213458" cy="152985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979305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6858000" cy="91440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2809721" y="3786411"/>
            <a:ext cx="1213458" cy="152985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59018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2809721" y="3786411"/>
            <a:ext cx="1213458" cy="152985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28539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858000" cy="9144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352122" y="6772492"/>
            <a:ext cx="3239329" cy="512233"/>
          </a:xfrm>
          <a:prstGeom prst="rect">
            <a:avLst/>
          </a:prstGeom>
        </p:spPr>
        <p:txBody>
          <a:bodyPr lIns="91420" tIns="45710" rIns="91420" bIns="45710" anchor="b" anchorCtr="0">
            <a:noAutofit/>
          </a:bodyPr>
          <a:lstStyle>
            <a:lvl1pPr marL="0" indent="0" algn="l">
              <a:buNone/>
              <a:defRPr sz="900" b="0" i="0">
                <a:solidFill>
                  <a:schemeClr val="accent5"/>
                </a:solidFill>
                <a:latin typeface="+mn-lt"/>
                <a:cs typeface="CiscoSans"/>
              </a:defRPr>
            </a:lvl1pPr>
            <a:lvl2pPr marL="257142" indent="0" algn="ctr">
              <a:buNone/>
              <a:defRPr>
                <a:solidFill>
                  <a:schemeClr val="tx1">
                    <a:tint val="75000"/>
                  </a:schemeClr>
                </a:solidFill>
              </a:defRPr>
            </a:lvl2pPr>
            <a:lvl3pPr marL="514290" indent="0" algn="ctr">
              <a:buNone/>
              <a:defRPr>
                <a:solidFill>
                  <a:schemeClr val="tx1">
                    <a:tint val="75000"/>
                  </a:schemeClr>
                </a:solidFill>
              </a:defRPr>
            </a:lvl3pPr>
            <a:lvl4pPr marL="771434" indent="0" algn="ctr">
              <a:buNone/>
              <a:defRPr>
                <a:solidFill>
                  <a:schemeClr val="tx1">
                    <a:tint val="75000"/>
                  </a:schemeClr>
                </a:solidFill>
              </a:defRPr>
            </a:lvl4pPr>
            <a:lvl5pPr marL="1028581" indent="0" algn="ctr">
              <a:buNone/>
              <a:defRPr>
                <a:solidFill>
                  <a:schemeClr val="tx1">
                    <a:tint val="75000"/>
                  </a:schemeClr>
                </a:solidFill>
              </a:defRPr>
            </a:lvl5pPr>
            <a:lvl6pPr marL="1285723" indent="0" algn="ctr">
              <a:buNone/>
              <a:defRPr>
                <a:solidFill>
                  <a:schemeClr val="tx1">
                    <a:tint val="75000"/>
                  </a:schemeClr>
                </a:solidFill>
              </a:defRPr>
            </a:lvl6pPr>
            <a:lvl7pPr marL="1542871" indent="0" algn="ctr">
              <a:buNone/>
              <a:defRPr>
                <a:solidFill>
                  <a:schemeClr val="tx1">
                    <a:tint val="75000"/>
                  </a:schemeClr>
                </a:solidFill>
              </a:defRPr>
            </a:lvl7pPr>
            <a:lvl8pPr marL="1800015" indent="0" algn="ctr">
              <a:buNone/>
              <a:defRPr>
                <a:solidFill>
                  <a:schemeClr val="tx1">
                    <a:tint val="75000"/>
                  </a:schemeClr>
                </a:solidFill>
              </a:defRPr>
            </a:lvl8pPr>
            <a:lvl9pPr marL="205716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352122" y="7199153"/>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352122" y="7625814"/>
            <a:ext cx="3239329" cy="512233"/>
          </a:xfrm>
          <a:prstGeom prst="rect">
            <a:avLst/>
          </a:prstGeom>
        </p:spPr>
        <p:txBody>
          <a:bodyPr lIns="91420" tIns="45710" rIns="91420" bIns="45710"/>
          <a:lstStyle>
            <a:lvl1pPr marL="0" indent="0" algn="l">
              <a:buFontTx/>
              <a:buNone/>
              <a:defRPr lang="en-US" sz="900" b="0" i="0" kern="1200" dirty="0" smtClean="0">
                <a:solidFill>
                  <a:schemeClr val="accent5"/>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369094" y="702735"/>
            <a:ext cx="597693" cy="753534"/>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 Placeholder 2"/>
          <p:cNvSpPr>
            <a:spLocks noGrp="1"/>
          </p:cNvSpPr>
          <p:nvPr>
            <p:ph type="body" sz="quarter" idx="13"/>
          </p:nvPr>
        </p:nvSpPr>
        <p:spPr>
          <a:xfrm>
            <a:off x="347469" y="5106198"/>
            <a:ext cx="4443935" cy="531557"/>
          </a:xfrm>
          <a:prstGeom prst="rect">
            <a:avLst/>
          </a:prstGeom>
        </p:spPr>
        <p:txBody>
          <a:bodyPr lIns="91420" tIns="45710" rIns="91420" bIns="45710"/>
          <a:lstStyle>
            <a:lvl1pPr marL="0" indent="0">
              <a:buFont typeface="Arial" panose="020B0604020202020204" pitchFamily="34" charset="0"/>
              <a:buNone/>
              <a:defRPr sz="1500" baseline="0">
                <a:solidFill>
                  <a:schemeClr val="bg2"/>
                </a:solidFill>
                <a:latin typeface="+mj-lt"/>
              </a:defRPr>
            </a:lvl1pPr>
            <a:lvl2pPr marL="228586" indent="0">
              <a:buNone/>
              <a:defRPr/>
            </a:lvl2pPr>
            <a:lvl3pPr marL="320551" indent="0">
              <a:buNone/>
              <a:defRPr/>
            </a:lvl3pPr>
            <a:lvl4pPr marL="387521" indent="0">
              <a:buNone/>
              <a:defRPr/>
            </a:lvl4pPr>
            <a:lvl5pPr marL="450916" indent="0">
              <a:buNone/>
              <a:defRPr/>
            </a:lvl5pPr>
          </a:lstStyle>
          <a:p>
            <a:pPr lvl="0"/>
            <a:r>
              <a:rPr lang="en-US" dirty="0"/>
              <a:t>Click to edit Master text styles</a:t>
            </a:r>
          </a:p>
        </p:txBody>
      </p:sp>
      <p:sp>
        <p:nvSpPr>
          <p:cNvPr id="30" name="Title 1"/>
          <p:cNvSpPr>
            <a:spLocks noGrp="1"/>
          </p:cNvSpPr>
          <p:nvPr>
            <p:ph type="ctrTitle"/>
          </p:nvPr>
        </p:nvSpPr>
        <p:spPr>
          <a:xfrm>
            <a:off x="319324" y="4090222"/>
            <a:ext cx="4466635" cy="1146187"/>
          </a:xfrm>
          <a:prstGeom prst="rect">
            <a:avLst/>
          </a:prstGeom>
        </p:spPr>
        <p:txBody>
          <a:bodyPr anchor="b"/>
          <a:lstStyle>
            <a:lvl1pPr marL="0" indent="0" algn="l">
              <a:lnSpc>
                <a:spcPct val="90000"/>
              </a:lnSpc>
              <a:buFont typeface="Arial" panose="020B0604020202020204" pitchFamily="34" charset="0"/>
              <a:buNone/>
              <a:defRPr sz="27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974617842"/>
      </p:ext>
    </p:extLst>
  </p:cSld>
  <p:clrMapOvr>
    <a:masterClrMapping/>
  </p:clrMapOvr>
  <p:transition spd="slow">
    <p:wipe/>
  </p:transition>
  <p:extLst mod="1">
    <p:ext uri="{DCECCB84-F9BA-43D5-87BE-67443E8EF086}">
      <p15:sldGuideLst xmlns:p15="http://schemas.microsoft.com/office/powerpoint/2012/main">
        <p15:guide id="1" orient="horz" pos="405" userDrawn="1">
          <p15:clr>
            <a:srgbClr val="FBAE40"/>
          </p15:clr>
        </p15:guide>
        <p15:guide id="2" pos="270" userDrawn="1">
          <p15:clr>
            <a:srgbClr val="FBAE40"/>
          </p15:clr>
        </p15:guide>
        <p15:guide id="3" orient="horz" pos="921" userDrawn="1">
          <p15:clr>
            <a:srgbClr val="FBAE40"/>
          </p15:clr>
        </p15:guide>
        <p15:guide id="4" pos="609" userDrawn="1">
          <p15:clr>
            <a:srgbClr val="FBAE40"/>
          </p15:clr>
        </p15:guide>
        <p15:guide id="5" pos="23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6858000" cy="9143998"/>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312319" y="1627394"/>
            <a:ext cx="5698532" cy="4568793"/>
          </a:xfrm>
          <a:prstGeom prst="rect">
            <a:avLst/>
          </a:prstGeom>
        </p:spPr>
        <p:txBody>
          <a:bodyPr anchor="b">
            <a:noAutofit/>
          </a:bodyPr>
          <a:lstStyle>
            <a:lvl1pPr marL="0" indent="0" algn="l">
              <a:lnSpc>
                <a:spcPct val="90000"/>
              </a:lnSpc>
              <a:buFont typeface="Arial" panose="020B0604020202020204" pitchFamily="34" charset="0"/>
              <a:buNone/>
              <a:defRPr sz="3450"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6386776" y="8590645"/>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6A1E46DC-7EF6-4EA2-B285-14272867D133}" type="slidenum">
              <a:rPr lang="en-US" sz="450">
                <a:solidFill>
                  <a:schemeClr val="accent5">
                    <a:lumMod val="50000"/>
                  </a:schemeClr>
                </a:solidFill>
                <a:latin typeface="+mn-lt"/>
                <a:ea typeface="+mn-ea"/>
                <a:cs typeface="CiscoSans Thin"/>
              </a:rPr>
              <a:pPr algn="r" defTabSz="458058" fontAlgn="auto">
                <a:spcBef>
                  <a:spcPts val="0"/>
                </a:spcBef>
                <a:spcAft>
                  <a:spcPts val="0"/>
                </a:spcAft>
                <a:defRPr/>
              </a:pPr>
              <a:t>‹#›</a:t>
            </a:fld>
            <a:endParaRPr lang="fr-FR" sz="45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4400631" y="8588416"/>
            <a:ext cx="1993514" cy="115889"/>
          </a:xfrm>
          <a:prstGeom prst="rect">
            <a:avLst/>
          </a:prstGeom>
          <a:noFill/>
          <a:ln w="9525">
            <a:noFill/>
            <a:miter lim="800000"/>
            <a:headEnd/>
            <a:tailEnd/>
          </a:ln>
          <a:effectLst/>
        </p:spPr>
        <p:txBody>
          <a:bodyPr lIns="46190" tIns="23094" rIns="46190" bIns="23094" anchor="b">
            <a:spAutoFit/>
          </a:bodyPr>
          <a:lstStyle/>
          <a:p>
            <a:pPr defTabSz="458058" fontAlgn="auto">
              <a:spcBef>
                <a:spcPts val="0"/>
              </a:spcBef>
              <a:spcAft>
                <a:spcPts val="0"/>
              </a:spcAft>
              <a:defRPr/>
            </a:pPr>
            <a:r>
              <a:rPr lang="fr-FR" sz="450" dirty="0">
                <a:solidFill>
                  <a:schemeClr val="accent5">
                    <a:lumMod val="50000"/>
                  </a:schemeClr>
                </a:solidFill>
                <a:latin typeface="+mn-lt"/>
              </a:rPr>
              <a:t>© 2016 Cisco et/ou ses filiales. Tous droits réservés.   Informations confidentielles de Cisco</a:t>
            </a:r>
          </a:p>
        </p:txBody>
      </p:sp>
      <p:grpSp>
        <p:nvGrpSpPr>
          <p:cNvPr id="11" name="Group 4"/>
          <p:cNvGrpSpPr>
            <a:grpSpLocks noChangeAspect="1"/>
          </p:cNvGrpSpPr>
          <p:nvPr userDrawn="1"/>
        </p:nvGrpSpPr>
        <p:grpSpPr bwMode="auto">
          <a:xfrm>
            <a:off x="381030" y="8382572"/>
            <a:ext cx="255193" cy="321732"/>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997" y="2396068"/>
            <a:ext cx="6210043" cy="5464793"/>
          </a:xfrm>
          <a:prstGeom prst="rect">
            <a:avLst/>
          </a:prstGeom>
        </p:spPr>
        <p:txBody>
          <a:bodyPr lIns="91420" tIns="45710" rIns="91420" bIns="45710">
            <a:noAutofit/>
          </a:bodyPr>
          <a:lstStyle>
            <a:lvl1pPr marL="214268" marR="0" indent="-214268" algn="ctr" defTabSz="342829" rtl="0" eaLnBrk="1" fontAlgn="auto" latinLnBrk="0" hangingPunct="1">
              <a:lnSpc>
                <a:spcPct val="100000"/>
              </a:lnSpc>
              <a:spcBef>
                <a:spcPct val="20000"/>
              </a:spcBef>
              <a:spcAft>
                <a:spcPts val="0"/>
              </a:spcAft>
              <a:buClrTx/>
              <a:buSzTx/>
              <a:buFont typeface="Arial"/>
              <a:buNone/>
              <a:tabLst/>
              <a:defRPr sz="15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328324" y="606779"/>
            <a:ext cx="6259116" cy="13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431708" y="4537867"/>
            <a:ext cx="523968" cy="124199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solidFill>
                <a:srgbClr val="FFFFFF"/>
              </a:solidFill>
              <a:cs typeface="Arial"/>
            </a:endParaRPr>
          </a:p>
        </p:txBody>
      </p:sp>
      <p:sp>
        <p:nvSpPr>
          <p:cNvPr id="15" name="Oval 14"/>
          <p:cNvSpPr/>
          <p:nvPr/>
        </p:nvSpPr>
        <p:spPr>
          <a:xfrm>
            <a:off x="431708" y="2536190"/>
            <a:ext cx="523968" cy="124199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bg1"/>
              </a:solidFill>
              <a:cs typeface="Arial"/>
            </a:endParaRPr>
          </a:p>
        </p:txBody>
      </p:sp>
      <p:sp>
        <p:nvSpPr>
          <p:cNvPr id="22" name="Oval 21"/>
          <p:cNvSpPr/>
          <p:nvPr/>
        </p:nvSpPr>
        <p:spPr>
          <a:xfrm>
            <a:off x="431708" y="6494388"/>
            <a:ext cx="523968" cy="1241998"/>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solidFill>
                <a:srgbClr val="049FD9"/>
              </a:solidFill>
              <a:cs typeface="Arial"/>
            </a:endParaRPr>
          </a:p>
        </p:txBody>
      </p:sp>
      <p:sp>
        <p:nvSpPr>
          <p:cNvPr id="24" name="Text Placeholder 17"/>
          <p:cNvSpPr>
            <a:spLocks noGrp="1"/>
          </p:cNvSpPr>
          <p:nvPr>
            <p:ph type="body" sz="quarter" idx="13"/>
          </p:nvPr>
        </p:nvSpPr>
        <p:spPr>
          <a:xfrm>
            <a:off x="1023938" y="2546707"/>
            <a:ext cx="4105275" cy="123267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023938" y="4547189"/>
            <a:ext cx="4105275" cy="123267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023938" y="6494389"/>
            <a:ext cx="4105275" cy="123267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431708" y="4537868"/>
            <a:ext cx="523968" cy="1232677"/>
          </a:xfrm>
          <a:prstGeom prst="rect">
            <a:avLst/>
          </a:prstGeom>
        </p:spPr>
        <p:txBody>
          <a:bodyPr lIns="91420" tIns="45710" rIns="91420" bIns="45710" anchor="ctr" anchorCtr="0">
            <a:noAutofit/>
          </a:bodyPr>
          <a:lstStyle>
            <a:lvl1pPr marL="0" indent="0" algn="ctr">
              <a:buNone/>
              <a:defRPr sz="3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431708" y="6490917"/>
            <a:ext cx="523968" cy="1232677"/>
          </a:xfrm>
          <a:prstGeom prst="rect">
            <a:avLst/>
          </a:prstGeom>
          <a:ln>
            <a:noFill/>
          </a:ln>
        </p:spPr>
        <p:txBody>
          <a:bodyPr lIns="91420" tIns="45710" rIns="91420" bIns="45710" anchor="ctr" anchorCtr="0">
            <a:noAutofit/>
          </a:bodyPr>
          <a:lstStyle>
            <a:lvl1pPr marL="0" indent="0" algn="ctr">
              <a:buNone/>
              <a:defRPr sz="3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431708" y="2537331"/>
            <a:ext cx="523968" cy="1232677"/>
          </a:xfrm>
          <a:prstGeom prst="rect">
            <a:avLst/>
          </a:prstGeom>
        </p:spPr>
        <p:txBody>
          <a:bodyPr lIns="91420" tIns="45710" rIns="91420" bIns="45710" anchor="ctr" anchorCtr="0">
            <a:noAutofit/>
          </a:bodyPr>
          <a:lstStyle>
            <a:lvl1pPr marL="0" indent="0" algn="ctr">
              <a:buNone/>
              <a:defRPr sz="3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431709" y="3518788"/>
            <a:ext cx="348611" cy="826338"/>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15" name="Oval 14"/>
          <p:cNvSpPr/>
          <p:nvPr/>
        </p:nvSpPr>
        <p:spPr>
          <a:xfrm>
            <a:off x="431708" y="2362538"/>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22" name="Oval 21"/>
          <p:cNvSpPr/>
          <p:nvPr/>
        </p:nvSpPr>
        <p:spPr>
          <a:xfrm>
            <a:off x="431709" y="4671016"/>
            <a:ext cx="348611" cy="82633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879288" y="2373053"/>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879289" y="3528109"/>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879289" y="4671016"/>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431709" y="2360038"/>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431709" y="3518788"/>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431710" y="4667544"/>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431710" y="5821478"/>
            <a:ext cx="348611" cy="826338"/>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879290" y="5821478"/>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431710" y="5818006"/>
            <a:ext cx="348611" cy="820137"/>
          </a:xfrm>
          <a:prstGeom prst="rect">
            <a:avLst/>
          </a:prstGeom>
          <a:noFill/>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431710" y="6971940"/>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3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879290" y="6971940"/>
            <a:ext cx="4259061" cy="820137"/>
          </a:xfrm>
          <a:prstGeom prst="rect">
            <a:avLst/>
          </a:prstGeom>
        </p:spPr>
        <p:txBody>
          <a:bodyPr lIns="91420" tIns="45710" rIns="91420" bIns="45710" anchor="ctr" anchorCtr="0">
            <a:noAutofit/>
          </a:bodyPr>
          <a:lstStyle>
            <a:lvl1pPr marL="0" indent="0" algn="l">
              <a:buNone/>
              <a:defRPr sz="15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431711" y="6968468"/>
            <a:ext cx="348611" cy="820137"/>
          </a:xfrm>
          <a:prstGeom prst="rect">
            <a:avLst/>
          </a:prstGeom>
          <a:ln>
            <a:noFill/>
          </a:ln>
        </p:spPr>
        <p:txBody>
          <a:bodyPr lIns="91420" tIns="45710" rIns="91420" bIns="45710" anchor="ctr" anchorCtr="0">
            <a:noAutofit/>
          </a:bodyPr>
          <a:lstStyle>
            <a:lvl1pPr marL="0" indent="0" algn="ctr">
              <a:buNone/>
              <a:defRPr sz="15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a:t>Click to edit Master title style</a:t>
            </a:r>
          </a:p>
        </p:txBody>
      </p:sp>
      <p:sp>
        <p:nvSpPr>
          <p:cNvPr id="42" name="Oval 41"/>
          <p:cNvSpPr/>
          <p:nvPr/>
        </p:nvSpPr>
        <p:spPr>
          <a:xfrm>
            <a:off x="431709" y="3518788"/>
            <a:ext cx="348611" cy="826338"/>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43" name="Oval 42"/>
          <p:cNvSpPr/>
          <p:nvPr/>
        </p:nvSpPr>
        <p:spPr>
          <a:xfrm>
            <a:off x="431708" y="2362538"/>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rgbClr val="FFFFFF"/>
              </a:solidFill>
              <a:cs typeface="Arial"/>
            </a:endParaRPr>
          </a:p>
        </p:txBody>
      </p:sp>
      <p:sp>
        <p:nvSpPr>
          <p:cNvPr id="44" name="Oval 43"/>
          <p:cNvSpPr/>
          <p:nvPr/>
        </p:nvSpPr>
        <p:spPr>
          <a:xfrm>
            <a:off x="431709" y="4671016"/>
            <a:ext cx="348611" cy="82633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879288" y="2373053"/>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46" name="Text Placeholder 17"/>
          <p:cNvSpPr>
            <a:spLocks noGrp="1"/>
          </p:cNvSpPr>
          <p:nvPr>
            <p:ph type="body" sz="quarter" idx="14"/>
          </p:nvPr>
        </p:nvSpPr>
        <p:spPr>
          <a:xfrm>
            <a:off x="879289" y="3528109"/>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879289" y="4671016"/>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431709" y="2360038"/>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431709" y="3518788"/>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431710" y="4667544"/>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431710" y="5821478"/>
            <a:ext cx="348611" cy="826338"/>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879289" y="5821478"/>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431710" y="5818006"/>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431710" y="6971940"/>
            <a:ext cx="348611" cy="826338"/>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879290" y="6971940"/>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431711" y="6968468"/>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3310933" y="3525483"/>
            <a:ext cx="348611" cy="826338"/>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8" name="Oval 57"/>
          <p:cNvSpPr/>
          <p:nvPr/>
        </p:nvSpPr>
        <p:spPr>
          <a:xfrm>
            <a:off x="3310932" y="2369233"/>
            <a:ext cx="348611" cy="826338"/>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59" name="Oval 58"/>
          <p:cNvSpPr/>
          <p:nvPr/>
        </p:nvSpPr>
        <p:spPr>
          <a:xfrm>
            <a:off x="3310933" y="4677711"/>
            <a:ext cx="348611" cy="826338"/>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3758512" y="2379748"/>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3758512" y="3534804"/>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3758512" y="4677711"/>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3310933" y="2366733"/>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3310933" y="3525484"/>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3310933" y="4674239"/>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3310933" y="5828173"/>
            <a:ext cx="348611" cy="826338"/>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3758513" y="5828173"/>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3310934" y="5824701"/>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3310934" y="6978635"/>
            <a:ext cx="348611" cy="826338"/>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68580" rtlCol="0" anchor="ctr" anchorCtr="0"/>
          <a:lstStyle/>
          <a:p>
            <a:pPr algn="ctr"/>
            <a:endParaRPr lang="en-US" sz="135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3758514" y="6978636"/>
            <a:ext cx="1631915" cy="820137"/>
          </a:xfrm>
          <a:prstGeom prst="rect">
            <a:avLst/>
          </a:prstGeom>
        </p:spPr>
        <p:txBody>
          <a:bodyPr lIns="91420" tIns="45710" rIns="91420" bIns="45710" anchor="ctr" anchorCtr="0">
            <a:noAutofit/>
          </a:bodyPr>
          <a:lstStyle>
            <a:lvl1pPr marL="0" indent="0" algn="l">
              <a:buNone/>
              <a:defRPr sz="135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3310935" y="6975164"/>
            <a:ext cx="348611" cy="820137"/>
          </a:xfrm>
          <a:prstGeom prst="rect">
            <a:avLst/>
          </a:prstGeom>
          <a:noFill/>
          <a:ln>
            <a:noFill/>
          </a:ln>
        </p:spPr>
        <p:txBody>
          <a:bodyPr lIns="91420" tIns="45710" rIns="91420" bIns="45710" anchor="ctr" anchorCtr="0">
            <a:noAutofit/>
          </a:bodyPr>
          <a:lstStyle>
            <a:lvl1pPr marL="0" indent="0" algn="ctr">
              <a:buNone/>
              <a:defRPr sz="135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328613" y="606779"/>
            <a:ext cx="6259116" cy="13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fr-FR" altLang="en-US"/>
              <a:t>Title Goes Here</a:t>
            </a:r>
            <a:endParaRPr lang="fr-FR" altLang="en-US" dirty="0"/>
          </a:p>
        </p:txBody>
      </p:sp>
      <p:sp>
        <p:nvSpPr>
          <p:cNvPr id="12" name="Rectangle 7"/>
          <p:cNvSpPr>
            <a:spLocks noChangeArrowheads="1"/>
          </p:cNvSpPr>
          <p:nvPr/>
        </p:nvSpPr>
        <p:spPr bwMode="ltGray">
          <a:xfrm>
            <a:off x="6386776" y="8590645"/>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6A1E46DC-7EF6-4EA2-B285-14272867D133}" type="slidenum">
              <a:rPr lang="fr-FR" sz="450" smtClean="0">
                <a:solidFill>
                  <a:schemeClr val="accent3">
                    <a:lumMod val="85000"/>
                  </a:schemeClr>
                </a:solidFill>
                <a:latin typeface="+mn-lt"/>
                <a:ea typeface="+mn-ea"/>
                <a:cs typeface="CiscoSans Thin"/>
              </a:rPr>
              <a:pPr algn="r" defTabSz="458058" fontAlgn="auto">
                <a:spcBef>
                  <a:spcPts val="0"/>
                </a:spcBef>
                <a:spcAft>
                  <a:spcPts val="0"/>
                </a:spcAft>
                <a:defRPr/>
              </a:pPr>
              <a:t>‹#›</a:t>
            </a:fld>
            <a:endParaRPr lang="fr-FR" sz="45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4400631" y="8519166"/>
            <a:ext cx="1993514" cy="185139"/>
          </a:xfrm>
          <a:prstGeom prst="rect">
            <a:avLst/>
          </a:prstGeom>
          <a:noFill/>
          <a:ln w="9525">
            <a:noFill/>
            <a:miter lim="800000"/>
            <a:headEnd/>
            <a:tailEnd/>
          </a:ln>
          <a:effectLst/>
        </p:spPr>
        <p:txBody>
          <a:bodyPr lIns="46190" tIns="23094" rIns="46190" bIns="23094" anchor="b">
            <a:spAutoFit/>
          </a:bodyPr>
          <a:lstStyle/>
          <a:p>
            <a:pPr defTabSz="458058" fontAlgn="auto">
              <a:spcBef>
                <a:spcPts val="0"/>
              </a:spcBef>
              <a:spcAft>
                <a:spcPts val="0"/>
              </a:spcAft>
              <a:defRPr/>
            </a:pPr>
            <a:r>
              <a:rPr lang="fr-FR" sz="450" dirty="0">
                <a:solidFill>
                  <a:schemeClr val="accent3">
                    <a:lumMod val="85000"/>
                  </a:schemeClr>
                </a:solidFill>
                <a:latin typeface="+mn-lt"/>
              </a:rPr>
              <a:t>© 2016 Cisco et/ou ses filiales. Tous droits </a:t>
            </a:r>
            <a:r>
              <a:rPr lang="fr-FR" sz="450">
                <a:solidFill>
                  <a:schemeClr val="accent3">
                    <a:lumMod val="85000"/>
                  </a:schemeClr>
                </a:solidFill>
                <a:latin typeface="+mn-lt"/>
              </a:rPr>
              <a:t>réservés. Informations </a:t>
            </a:r>
            <a:r>
              <a:rPr lang="fr-FR" sz="450" dirty="0">
                <a:solidFill>
                  <a:schemeClr val="accent3">
                    <a:lumMod val="85000"/>
                  </a:schemeClr>
                </a:solidFill>
                <a:latin typeface="+mn-lt"/>
              </a:rPr>
              <a:t>confidentielles de Cisco</a:t>
            </a:r>
          </a:p>
        </p:txBody>
      </p:sp>
      <p:grpSp>
        <p:nvGrpSpPr>
          <p:cNvPr id="6" name="Group 4"/>
          <p:cNvGrpSpPr>
            <a:grpSpLocks noChangeAspect="1"/>
          </p:cNvGrpSpPr>
          <p:nvPr userDrawn="1"/>
        </p:nvGrpSpPr>
        <p:grpSpPr bwMode="auto">
          <a:xfrm>
            <a:off x="381030" y="8382572"/>
            <a:ext cx="255193" cy="321732"/>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8" r:id="rId13"/>
  </p:sldLayoutIdLst>
  <p:transition spd="slow">
    <p:wipe/>
  </p:transition>
  <p:txStyles>
    <p:titleStyle>
      <a:lvl1pPr algn="l" defTabSz="513160" rtl="0" eaLnBrk="1" fontAlgn="base" hangingPunct="1">
        <a:lnSpc>
          <a:spcPct val="80000"/>
        </a:lnSpc>
        <a:spcBef>
          <a:spcPct val="0"/>
        </a:spcBef>
        <a:spcAft>
          <a:spcPct val="0"/>
        </a:spcAft>
        <a:defRPr lang="en-US" sz="2400" kern="1200" dirty="0">
          <a:solidFill>
            <a:schemeClr val="accent4"/>
          </a:solidFill>
          <a:latin typeface="+mj-lt"/>
          <a:ea typeface="ＭＳ Ｐゴシック" charset="0"/>
          <a:cs typeface="CiscoSans"/>
        </a:defRPr>
      </a:lvl1pPr>
      <a:lvl2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2pPr>
      <a:lvl3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3pPr>
      <a:lvl4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4pPr>
      <a:lvl5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5pPr>
      <a:lvl6pPr marL="3429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6pPr>
      <a:lvl7pPr marL="6858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7pPr>
      <a:lvl8pPr marL="10287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8pPr>
      <a:lvl9pPr marL="13716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9pPr>
    </p:titleStyle>
    <p:bodyStyle>
      <a:lvl1pPr marL="127397" indent="-127397" algn="l" defTabSz="513160" rtl="0" eaLnBrk="1" fontAlgn="base" hangingPunct="1">
        <a:lnSpc>
          <a:spcPct val="95000"/>
        </a:lnSpc>
        <a:spcBef>
          <a:spcPts val="806"/>
        </a:spcBef>
        <a:spcAft>
          <a:spcPct val="0"/>
        </a:spcAft>
        <a:buClr>
          <a:schemeClr val="tx2"/>
        </a:buClr>
        <a:buSzPct val="90000"/>
        <a:buFont typeface="Arial" charset="0"/>
        <a:buChar char="•"/>
        <a:defRPr lang="en-US" sz="1125" kern="1200" dirty="0">
          <a:solidFill>
            <a:schemeClr val="tx1"/>
          </a:solidFill>
          <a:latin typeface="+mn-lt"/>
          <a:ea typeface="ＭＳ Ｐゴシック" charset="0"/>
          <a:cs typeface="CiscoSans"/>
        </a:defRPr>
      </a:lvl1pPr>
      <a:lvl2pPr marL="269081" indent="-161925" algn="l" defTabSz="513160" rtl="0" eaLnBrk="1" fontAlgn="base" hangingPunct="1">
        <a:lnSpc>
          <a:spcPct val="95000"/>
        </a:lnSpc>
        <a:spcBef>
          <a:spcPts val="450"/>
        </a:spcBef>
        <a:spcAft>
          <a:spcPct val="0"/>
        </a:spcAft>
        <a:buClr>
          <a:schemeClr val="tx2"/>
        </a:buClr>
        <a:buFont typeface="Arial" charset="0"/>
        <a:buChar char="•"/>
        <a:defRPr lang="en-US" sz="1050" kern="1200" dirty="0">
          <a:solidFill>
            <a:schemeClr val="tx1"/>
          </a:solidFill>
          <a:latin typeface="+mn-lt"/>
          <a:ea typeface="ＭＳ Ｐゴシック" charset="0"/>
          <a:cs typeface="CiscoSans"/>
        </a:defRPr>
      </a:lvl2pPr>
      <a:lvl3pPr marL="323850" indent="-127397" algn="l" defTabSz="513160" rtl="0" eaLnBrk="1" fontAlgn="base" hangingPunct="1">
        <a:lnSpc>
          <a:spcPct val="95000"/>
        </a:lnSpc>
        <a:spcBef>
          <a:spcPts val="469"/>
        </a:spcBef>
        <a:spcAft>
          <a:spcPct val="0"/>
        </a:spcAft>
        <a:buFont typeface="Arial" charset="0"/>
        <a:buChar char="•"/>
        <a:defRPr lang="en-US" sz="900" kern="1200" dirty="0">
          <a:solidFill>
            <a:schemeClr val="tx1"/>
          </a:solidFill>
          <a:latin typeface="+mn-lt"/>
          <a:ea typeface="ＭＳ Ｐゴシック" charset="0"/>
          <a:cs typeface="CiscoSans"/>
        </a:defRPr>
      </a:lvl3pPr>
      <a:lvl4pPr marL="377429" indent="-127397" algn="l" defTabSz="513160"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4pPr>
      <a:lvl5pPr marL="431006" indent="-127397" algn="l" defTabSz="513160"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5pPr>
      <a:lvl6pPr marL="647892" indent="-128584" algn="l" defTabSz="514333"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83" indent="-128567" algn="l" defTabSz="514333"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65" indent="0" algn="l" defTabSz="514333" rtl="0" eaLnBrk="1" latinLnBrk="0" hangingPunct="1">
        <a:spcBef>
          <a:spcPct val="20000"/>
        </a:spcBef>
        <a:buFont typeface="Arial" pitchFamily="34" charset="0"/>
        <a:buNone/>
        <a:defRPr sz="1125" kern="1200">
          <a:solidFill>
            <a:schemeClr val="tx1"/>
          </a:solidFill>
          <a:latin typeface="+mn-lt"/>
          <a:ea typeface="+mn-ea"/>
          <a:cs typeface="+mn-cs"/>
        </a:defRPr>
      </a:lvl8pPr>
      <a:lvl9pPr marL="2185915" indent="-128584" algn="l" defTabSz="514333"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3" rtl="0" eaLnBrk="1" latinLnBrk="0" hangingPunct="1">
        <a:defRPr sz="1050" kern="1200">
          <a:solidFill>
            <a:schemeClr val="tx1"/>
          </a:solidFill>
          <a:latin typeface="+mn-lt"/>
          <a:ea typeface="+mn-ea"/>
          <a:cs typeface="+mn-cs"/>
        </a:defRPr>
      </a:lvl1pPr>
      <a:lvl2pPr marL="257165" algn="l" defTabSz="514333" rtl="0" eaLnBrk="1" latinLnBrk="0" hangingPunct="1">
        <a:defRPr sz="1050" kern="1200">
          <a:solidFill>
            <a:schemeClr val="tx1"/>
          </a:solidFill>
          <a:latin typeface="+mn-lt"/>
          <a:ea typeface="+mn-ea"/>
          <a:cs typeface="+mn-cs"/>
        </a:defRPr>
      </a:lvl2pPr>
      <a:lvl3pPr marL="514333" algn="l" defTabSz="514333" rtl="0" eaLnBrk="1" latinLnBrk="0" hangingPunct="1">
        <a:defRPr sz="1050" kern="1200">
          <a:solidFill>
            <a:schemeClr val="tx1"/>
          </a:solidFill>
          <a:latin typeface="+mn-lt"/>
          <a:ea typeface="+mn-ea"/>
          <a:cs typeface="+mn-cs"/>
        </a:defRPr>
      </a:lvl3pPr>
      <a:lvl4pPr marL="771499" algn="l" defTabSz="514333" rtl="0" eaLnBrk="1" latinLnBrk="0" hangingPunct="1">
        <a:defRPr sz="1050" kern="1200">
          <a:solidFill>
            <a:schemeClr val="tx1"/>
          </a:solidFill>
          <a:latin typeface="+mn-lt"/>
          <a:ea typeface="+mn-ea"/>
          <a:cs typeface="+mn-cs"/>
        </a:defRPr>
      </a:lvl4pPr>
      <a:lvl5pPr marL="1028666" algn="l" defTabSz="514333" rtl="0" eaLnBrk="1" latinLnBrk="0" hangingPunct="1">
        <a:defRPr sz="1050" kern="1200">
          <a:solidFill>
            <a:schemeClr val="tx1"/>
          </a:solidFill>
          <a:latin typeface="+mn-lt"/>
          <a:ea typeface="+mn-ea"/>
          <a:cs typeface="+mn-cs"/>
        </a:defRPr>
      </a:lvl5pPr>
      <a:lvl6pPr marL="1285831" algn="l" defTabSz="514333" rtl="0" eaLnBrk="1" latinLnBrk="0" hangingPunct="1">
        <a:defRPr sz="1050" kern="1200">
          <a:solidFill>
            <a:schemeClr val="tx1"/>
          </a:solidFill>
          <a:latin typeface="+mn-lt"/>
          <a:ea typeface="+mn-ea"/>
          <a:cs typeface="+mn-cs"/>
        </a:defRPr>
      </a:lvl6pPr>
      <a:lvl7pPr marL="1542999" algn="l" defTabSz="514333" rtl="0" eaLnBrk="1" latinLnBrk="0" hangingPunct="1">
        <a:defRPr sz="1050" kern="1200">
          <a:solidFill>
            <a:schemeClr val="tx1"/>
          </a:solidFill>
          <a:latin typeface="+mn-lt"/>
          <a:ea typeface="+mn-ea"/>
          <a:cs typeface="+mn-cs"/>
        </a:defRPr>
      </a:lvl7pPr>
      <a:lvl8pPr marL="1800165" algn="l" defTabSz="514333" rtl="0" eaLnBrk="1" latinLnBrk="0" hangingPunct="1">
        <a:defRPr sz="1050" kern="1200">
          <a:solidFill>
            <a:schemeClr val="tx1"/>
          </a:solidFill>
          <a:latin typeface="+mn-lt"/>
          <a:ea typeface="+mn-ea"/>
          <a:cs typeface="+mn-cs"/>
        </a:defRPr>
      </a:lvl8pPr>
      <a:lvl9pPr marL="2057333" algn="l" defTabSz="514333" rtl="0" eaLnBrk="1" latinLnBrk="0" hangingPunct="1">
        <a:defRPr sz="10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0" userDrawn="1">
          <p15:clr>
            <a:srgbClr val="F26B43"/>
          </p15:clr>
        </p15:guide>
        <p15:guide id="2" pos="2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328613" y="606779"/>
            <a:ext cx="6259116" cy="13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6386776" y="8590645"/>
            <a:ext cx="163815" cy="115889"/>
          </a:xfrm>
          <a:prstGeom prst="rect">
            <a:avLst/>
          </a:prstGeom>
          <a:noFill/>
          <a:ln w="9525" algn="ctr">
            <a:noFill/>
            <a:miter lim="800000"/>
            <a:headEnd/>
            <a:tailEnd/>
          </a:ln>
          <a:effectLst/>
        </p:spPr>
        <p:txBody>
          <a:bodyPr wrap="none" lIns="46190" tIns="23094" rIns="46190" bIns="23094" anchor="b">
            <a:spAutoFit/>
          </a:bodyPr>
          <a:lstStyle/>
          <a:p>
            <a:pPr algn="r" defTabSz="458058" fontAlgn="auto">
              <a:spcBef>
                <a:spcPts val="0"/>
              </a:spcBef>
              <a:spcAft>
                <a:spcPts val="0"/>
              </a:spcAft>
              <a:defRPr/>
            </a:pPr>
            <a:fld id="{6A1E46DC-7EF6-4EA2-B285-14272867D133}" type="slidenum">
              <a:rPr lang="en-US" sz="450">
                <a:solidFill>
                  <a:schemeClr val="accent3">
                    <a:lumMod val="85000"/>
                  </a:schemeClr>
                </a:solidFill>
                <a:latin typeface="+mn-lt"/>
                <a:ea typeface="+mn-ea"/>
                <a:cs typeface="CiscoSans Thin"/>
              </a:rPr>
              <a:pPr algn="r" defTabSz="458058" fontAlgn="auto">
                <a:spcBef>
                  <a:spcPts val="0"/>
                </a:spcBef>
                <a:spcAft>
                  <a:spcPts val="0"/>
                </a:spcAft>
                <a:defRPr/>
              </a:pPr>
              <a:t>‹#›</a:t>
            </a:fld>
            <a:endParaRPr lang="en-US" sz="45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4400631" y="8588416"/>
            <a:ext cx="1993514" cy="115889"/>
          </a:xfrm>
          <a:prstGeom prst="rect">
            <a:avLst/>
          </a:prstGeom>
          <a:noFill/>
          <a:ln w="9525">
            <a:noFill/>
            <a:miter lim="800000"/>
            <a:headEnd/>
            <a:tailEnd/>
          </a:ln>
          <a:effectLst/>
        </p:spPr>
        <p:txBody>
          <a:bodyPr lIns="46190" tIns="23094" rIns="46190" bIns="23094" anchor="b">
            <a:spAutoFit/>
          </a:bodyPr>
          <a:lstStyle/>
          <a:p>
            <a:pPr defTabSz="458058" fontAlgn="auto">
              <a:spcBef>
                <a:spcPts val="0"/>
              </a:spcBef>
              <a:spcAft>
                <a:spcPts val="0"/>
              </a:spcAft>
              <a:defRPr/>
            </a:pPr>
            <a:r>
              <a:rPr lang="en-US" sz="45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381030" y="8382572"/>
            <a:ext cx="255193" cy="321732"/>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247773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ransition spd="slow">
    <p:wipe/>
  </p:transition>
  <p:txStyles>
    <p:titleStyle>
      <a:lvl1pPr algn="l" defTabSz="513160" rtl="0" eaLnBrk="1" fontAlgn="base" hangingPunct="1">
        <a:lnSpc>
          <a:spcPct val="80000"/>
        </a:lnSpc>
        <a:spcBef>
          <a:spcPct val="0"/>
        </a:spcBef>
        <a:spcAft>
          <a:spcPct val="0"/>
        </a:spcAft>
        <a:defRPr lang="en-US" sz="2400" kern="1200" dirty="0">
          <a:solidFill>
            <a:schemeClr val="accent4"/>
          </a:solidFill>
          <a:latin typeface="+mj-lt"/>
          <a:ea typeface="ＭＳ Ｐゴシック" charset="0"/>
          <a:cs typeface="CiscoSans"/>
        </a:defRPr>
      </a:lvl1pPr>
      <a:lvl2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2pPr>
      <a:lvl3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3pPr>
      <a:lvl4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4pPr>
      <a:lvl5pPr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cs typeface="CiscoSans" pitchFamily="34" charset="0"/>
        </a:defRPr>
      </a:lvl5pPr>
      <a:lvl6pPr marL="3429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6pPr>
      <a:lvl7pPr marL="6858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7pPr>
      <a:lvl8pPr marL="10287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8pPr>
      <a:lvl9pPr marL="1371600" algn="l" defTabSz="513160" rtl="0" eaLnBrk="1" fontAlgn="base" hangingPunct="1">
        <a:lnSpc>
          <a:spcPct val="80000"/>
        </a:lnSpc>
        <a:spcBef>
          <a:spcPct val="0"/>
        </a:spcBef>
        <a:spcAft>
          <a:spcPct val="0"/>
        </a:spcAft>
        <a:defRPr sz="2400">
          <a:solidFill>
            <a:srgbClr val="676767"/>
          </a:solidFill>
          <a:latin typeface="Arial" charset="0"/>
          <a:ea typeface="ＭＳ Ｐゴシック" charset="0"/>
        </a:defRPr>
      </a:lvl9pPr>
    </p:titleStyle>
    <p:bodyStyle>
      <a:lvl1pPr marL="127397" indent="-127397" algn="l" defTabSz="513160" rtl="0" eaLnBrk="1" fontAlgn="base" hangingPunct="1">
        <a:lnSpc>
          <a:spcPct val="95000"/>
        </a:lnSpc>
        <a:spcBef>
          <a:spcPts val="806"/>
        </a:spcBef>
        <a:spcAft>
          <a:spcPct val="0"/>
        </a:spcAft>
        <a:buClr>
          <a:schemeClr val="tx2"/>
        </a:buClr>
        <a:buSzPct val="90000"/>
        <a:buFont typeface="Arial" charset="0"/>
        <a:buChar char="•"/>
        <a:defRPr lang="en-US" sz="1125" kern="1200" dirty="0">
          <a:solidFill>
            <a:schemeClr val="tx1"/>
          </a:solidFill>
          <a:latin typeface="+mn-lt"/>
          <a:ea typeface="ＭＳ Ｐゴシック" charset="0"/>
          <a:cs typeface="CiscoSans"/>
        </a:defRPr>
      </a:lvl1pPr>
      <a:lvl2pPr marL="269081" indent="-161925" algn="l" defTabSz="513160" rtl="0" eaLnBrk="1" fontAlgn="base" hangingPunct="1">
        <a:lnSpc>
          <a:spcPct val="95000"/>
        </a:lnSpc>
        <a:spcBef>
          <a:spcPts val="450"/>
        </a:spcBef>
        <a:spcAft>
          <a:spcPct val="0"/>
        </a:spcAft>
        <a:buClr>
          <a:schemeClr val="tx2"/>
        </a:buClr>
        <a:buFont typeface="Arial" charset="0"/>
        <a:buChar char="•"/>
        <a:defRPr lang="en-US" sz="1050" kern="1200" dirty="0">
          <a:solidFill>
            <a:schemeClr val="tx1"/>
          </a:solidFill>
          <a:latin typeface="+mn-lt"/>
          <a:ea typeface="ＭＳ Ｐゴシック" charset="0"/>
          <a:cs typeface="CiscoSans"/>
        </a:defRPr>
      </a:lvl2pPr>
      <a:lvl3pPr marL="323850" indent="-127397" algn="l" defTabSz="513160" rtl="0" eaLnBrk="1" fontAlgn="base" hangingPunct="1">
        <a:lnSpc>
          <a:spcPct val="95000"/>
        </a:lnSpc>
        <a:spcBef>
          <a:spcPts val="469"/>
        </a:spcBef>
        <a:spcAft>
          <a:spcPct val="0"/>
        </a:spcAft>
        <a:buFont typeface="Arial" charset="0"/>
        <a:buChar char="•"/>
        <a:defRPr lang="en-US" sz="900" kern="1200" dirty="0">
          <a:solidFill>
            <a:schemeClr val="tx1"/>
          </a:solidFill>
          <a:latin typeface="+mn-lt"/>
          <a:ea typeface="ＭＳ Ｐゴシック" charset="0"/>
          <a:cs typeface="CiscoSans"/>
        </a:defRPr>
      </a:lvl3pPr>
      <a:lvl4pPr marL="377429" indent="-127397" algn="l" defTabSz="513160"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4pPr>
      <a:lvl5pPr marL="431006" indent="-127397" algn="l" defTabSz="513160" rtl="0" eaLnBrk="1" fontAlgn="base" hangingPunct="1">
        <a:lnSpc>
          <a:spcPct val="95000"/>
        </a:lnSpc>
        <a:spcBef>
          <a:spcPts val="469"/>
        </a:spcBef>
        <a:spcAft>
          <a:spcPct val="0"/>
        </a:spcAft>
        <a:buFont typeface="Arial" charset="0"/>
        <a:buChar char="•"/>
        <a:defRPr lang="en-US" sz="825" kern="1200" dirty="0">
          <a:solidFill>
            <a:schemeClr val="tx1"/>
          </a:solidFill>
          <a:latin typeface="+mn-lt"/>
          <a:ea typeface="ＭＳ Ｐゴシック" charset="0"/>
          <a:cs typeface="CiscoSans"/>
        </a:defRPr>
      </a:lvl5pPr>
      <a:lvl6pPr marL="647892" indent="-128584" algn="l" defTabSz="514333" rtl="0" eaLnBrk="1" latinLnBrk="0" hangingPunct="1">
        <a:spcBef>
          <a:spcPts val="450"/>
        </a:spcBef>
        <a:buFont typeface="Arial" pitchFamily="34" charset="0"/>
        <a:buChar char="•"/>
        <a:defRPr sz="675" kern="1200" baseline="0">
          <a:solidFill>
            <a:schemeClr val="tx1"/>
          </a:solidFill>
          <a:latin typeface="+mn-lt"/>
          <a:ea typeface="+mn-ea"/>
          <a:cs typeface="+mn-cs"/>
        </a:defRPr>
      </a:lvl6pPr>
      <a:lvl7pPr marL="701883" indent="-128567" algn="l" defTabSz="514333" rtl="0" eaLnBrk="1" latinLnBrk="0" hangingPunct="1">
        <a:spcBef>
          <a:spcPts val="450"/>
        </a:spcBef>
        <a:buFont typeface="Arial" pitchFamily="34" charset="0"/>
        <a:buChar char="•"/>
        <a:defRPr sz="600" kern="1200" baseline="0">
          <a:solidFill>
            <a:schemeClr val="tx1"/>
          </a:solidFill>
          <a:latin typeface="+mn-lt"/>
          <a:ea typeface="+mn-ea"/>
          <a:cs typeface="+mn-cs"/>
        </a:defRPr>
      </a:lvl7pPr>
      <a:lvl8pPr marL="1800165" indent="0" algn="l" defTabSz="514333" rtl="0" eaLnBrk="1" latinLnBrk="0" hangingPunct="1">
        <a:spcBef>
          <a:spcPct val="20000"/>
        </a:spcBef>
        <a:buFont typeface="Arial" pitchFamily="34" charset="0"/>
        <a:buNone/>
        <a:defRPr sz="1125" kern="1200">
          <a:solidFill>
            <a:schemeClr val="tx1"/>
          </a:solidFill>
          <a:latin typeface="+mn-lt"/>
          <a:ea typeface="+mn-ea"/>
          <a:cs typeface="+mn-cs"/>
        </a:defRPr>
      </a:lvl8pPr>
      <a:lvl9pPr marL="2185915" indent="-128584" algn="l" defTabSz="514333"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3" rtl="0" eaLnBrk="1" latinLnBrk="0" hangingPunct="1">
        <a:defRPr sz="1050" kern="1200">
          <a:solidFill>
            <a:schemeClr val="tx1"/>
          </a:solidFill>
          <a:latin typeface="+mn-lt"/>
          <a:ea typeface="+mn-ea"/>
          <a:cs typeface="+mn-cs"/>
        </a:defRPr>
      </a:lvl1pPr>
      <a:lvl2pPr marL="257165" algn="l" defTabSz="514333" rtl="0" eaLnBrk="1" latinLnBrk="0" hangingPunct="1">
        <a:defRPr sz="1050" kern="1200">
          <a:solidFill>
            <a:schemeClr val="tx1"/>
          </a:solidFill>
          <a:latin typeface="+mn-lt"/>
          <a:ea typeface="+mn-ea"/>
          <a:cs typeface="+mn-cs"/>
        </a:defRPr>
      </a:lvl2pPr>
      <a:lvl3pPr marL="514333" algn="l" defTabSz="514333" rtl="0" eaLnBrk="1" latinLnBrk="0" hangingPunct="1">
        <a:defRPr sz="1050" kern="1200">
          <a:solidFill>
            <a:schemeClr val="tx1"/>
          </a:solidFill>
          <a:latin typeface="+mn-lt"/>
          <a:ea typeface="+mn-ea"/>
          <a:cs typeface="+mn-cs"/>
        </a:defRPr>
      </a:lvl3pPr>
      <a:lvl4pPr marL="771499" algn="l" defTabSz="514333" rtl="0" eaLnBrk="1" latinLnBrk="0" hangingPunct="1">
        <a:defRPr sz="1050" kern="1200">
          <a:solidFill>
            <a:schemeClr val="tx1"/>
          </a:solidFill>
          <a:latin typeface="+mn-lt"/>
          <a:ea typeface="+mn-ea"/>
          <a:cs typeface="+mn-cs"/>
        </a:defRPr>
      </a:lvl4pPr>
      <a:lvl5pPr marL="1028666" algn="l" defTabSz="514333" rtl="0" eaLnBrk="1" latinLnBrk="0" hangingPunct="1">
        <a:defRPr sz="1050" kern="1200">
          <a:solidFill>
            <a:schemeClr val="tx1"/>
          </a:solidFill>
          <a:latin typeface="+mn-lt"/>
          <a:ea typeface="+mn-ea"/>
          <a:cs typeface="+mn-cs"/>
        </a:defRPr>
      </a:lvl5pPr>
      <a:lvl6pPr marL="1285831" algn="l" defTabSz="514333" rtl="0" eaLnBrk="1" latinLnBrk="0" hangingPunct="1">
        <a:defRPr sz="1050" kern="1200">
          <a:solidFill>
            <a:schemeClr val="tx1"/>
          </a:solidFill>
          <a:latin typeface="+mn-lt"/>
          <a:ea typeface="+mn-ea"/>
          <a:cs typeface="+mn-cs"/>
        </a:defRPr>
      </a:lvl6pPr>
      <a:lvl7pPr marL="1542999" algn="l" defTabSz="514333" rtl="0" eaLnBrk="1" latinLnBrk="0" hangingPunct="1">
        <a:defRPr sz="1050" kern="1200">
          <a:solidFill>
            <a:schemeClr val="tx1"/>
          </a:solidFill>
          <a:latin typeface="+mn-lt"/>
          <a:ea typeface="+mn-ea"/>
          <a:cs typeface="+mn-cs"/>
        </a:defRPr>
      </a:lvl7pPr>
      <a:lvl8pPr marL="1800165" algn="l" defTabSz="514333" rtl="0" eaLnBrk="1" latinLnBrk="0" hangingPunct="1">
        <a:defRPr sz="1050" kern="1200">
          <a:solidFill>
            <a:schemeClr val="tx1"/>
          </a:solidFill>
          <a:latin typeface="+mn-lt"/>
          <a:ea typeface="+mn-ea"/>
          <a:cs typeface="+mn-cs"/>
        </a:defRPr>
      </a:lvl8pPr>
      <a:lvl9pPr marL="2057333" algn="l" defTabSz="514333" rtl="0" eaLnBrk="1" latinLnBrk="0" hangingPunct="1">
        <a:defRPr sz="10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0">
          <p15:clr>
            <a:srgbClr val="F26B43"/>
          </p15:clr>
        </p15:guide>
        <p15:guide id="2" pos="2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3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0.tiff"/><Relationship Id="rId5" Type="http://schemas.openxmlformats.org/officeDocument/2006/relationships/image" Target="../media/image23.tiff"/><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42.tif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42.tiff"/><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30.jpeg"/><Relationship Id="rId7"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tiff"/><Relationship Id="rId5" Type="http://schemas.openxmlformats.org/officeDocument/2006/relationships/image" Target="../media/image3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47.tiff"/><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47.tiff"/><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47.tiff"/><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7.tiff"/><Relationship Id="rId5" Type="http://schemas.openxmlformats.org/officeDocument/2006/relationships/image" Target="../media/image23.tiff"/><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52.tiff"/><Relationship Id="rId4" Type="http://schemas.openxmlformats.org/officeDocument/2006/relationships/image" Target="../media/image47.tiff"/></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58.jpe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23.tiff"/><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a:ext>
            </a:extLst>
          </a:blip>
          <a:srcRect/>
          <a:stretch/>
        </p:blipFill>
        <p:spPr>
          <a:xfrm>
            <a:off x="1" y="1"/>
            <a:ext cx="6858000" cy="9143999"/>
          </a:xfrm>
          <a:prstGeom prst="rect">
            <a:avLst/>
          </a:prstGeom>
        </p:spPr>
      </p:pic>
      <p:grpSp>
        <p:nvGrpSpPr>
          <p:cNvPr id="3" name="Group 2"/>
          <p:cNvGrpSpPr/>
          <p:nvPr/>
        </p:nvGrpSpPr>
        <p:grpSpPr bwMode="auto">
          <a:xfrm>
            <a:off x="526416" y="1533526"/>
            <a:ext cx="837563" cy="445135"/>
            <a:chOff x="0" y="0"/>
            <a:chExt cx="502" cy="267"/>
          </a:xfrm>
          <a:solidFill>
            <a:srgbClr val="00BCEB"/>
          </a:solidFill>
        </p:grpSpPr>
        <p:sp>
          <p:nvSpPr>
            <p:cNvPr id="4" name="Rectangle 3"/>
            <p:cNvSpPr>
              <a:spLocks noChangeArrowheads="1"/>
            </p:cNvSpPr>
            <p:nvPr/>
          </p:nvSpPr>
          <p:spPr bwMode="auto">
            <a:xfrm>
              <a:off x="142" y="177"/>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
            <p:cNvSpPr>
              <a:spLocks/>
            </p:cNvSpPr>
            <p:nvPr/>
          </p:nvSpPr>
          <p:spPr bwMode="auto">
            <a:xfrm>
              <a:off x="275" y="176"/>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45" y="176"/>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p:nvSpPr>
          <p:spPr bwMode="auto">
            <a:xfrm>
              <a:off x="365" y="176"/>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93" y="176"/>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0" y="72"/>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60" y="42"/>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120" y="0"/>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180" y="42"/>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240" y="72"/>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300" y="42"/>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60" y="0"/>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420" y="42"/>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480" y="72"/>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Text Box 39"/>
          <p:cNvSpPr txBox="1"/>
          <p:nvPr/>
        </p:nvSpPr>
        <p:spPr>
          <a:xfrm>
            <a:off x="-236069" y="3080040"/>
            <a:ext cx="7518400" cy="1447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fr-FR" sz="3600" dirty="0">
                <a:solidFill>
                  <a:srgbClr val="00BCEB"/>
                </a:solidFill>
                <a:effectLst/>
                <a:latin typeface="Arial" charset="0"/>
              </a:rPr>
              <a:t>Cisco Networking Academy</a:t>
            </a:r>
            <a:r>
              <a:rPr lang="fr-FR" sz="3600" baseline="30000" dirty="0">
                <a:solidFill>
                  <a:srgbClr val="00BCEB"/>
                </a:solidFill>
                <a:effectLst/>
                <a:latin typeface="Arial" charset="0"/>
              </a:rPr>
              <a:t>®</a:t>
            </a:r>
            <a:endParaRPr lang="fr-FR" sz="1000" dirty="0">
              <a:effectLst/>
              <a:latin typeface="Arial" charset="0"/>
              <a:ea typeface="Arial" charset="0"/>
              <a:cs typeface="Times New Roman" charset="0"/>
            </a:endParaRPr>
          </a:p>
          <a:p>
            <a:pPr marL="0" marR="0" algn="ctr">
              <a:lnSpc>
                <a:spcPct val="115000"/>
              </a:lnSpc>
              <a:spcBef>
                <a:spcPts val="0"/>
              </a:spcBef>
              <a:spcAft>
                <a:spcPts val="1000"/>
              </a:spcAft>
            </a:pPr>
            <a:r>
              <a:rPr lang="fr-FR" sz="2400" dirty="0">
                <a:solidFill>
                  <a:srgbClr val="6EBE4A"/>
                </a:solidFill>
                <a:effectLst/>
                <a:latin typeface="Arial" charset="0"/>
              </a:rPr>
              <a:t>Catalogue de formations</a:t>
            </a:r>
            <a:endParaRPr lang="fr-FR" sz="1050" dirty="0">
              <a:effectLst/>
              <a:latin typeface="Arial" charset="0"/>
              <a:ea typeface="Arial" charset="0"/>
              <a:cs typeface="Times New Roman" charset="0"/>
            </a:endParaRPr>
          </a:p>
        </p:txBody>
      </p:sp>
      <p:sp>
        <p:nvSpPr>
          <p:cNvPr id="19" name="TextBox 18"/>
          <p:cNvSpPr txBox="1"/>
          <p:nvPr/>
        </p:nvSpPr>
        <p:spPr>
          <a:xfrm>
            <a:off x="5568287" y="8761863"/>
            <a:ext cx="1173707" cy="276999"/>
          </a:xfrm>
          <a:prstGeom prst="rect">
            <a:avLst/>
          </a:prstGeom>
          <a:noFill/>
        </p:spPr>
        <p:txBody>
          <a:bodyPr wrap="square" rtlCol="0">
            <a:spAutoFit/>
          </a:bodyPr>
          <a:lstStyle/>
          <a:p>
            <a:r>
              <a:rPr lang="fr-FR" sz="1200" dirty="0">
                <a:solidFill>
                  <a:schemeClr val="bg1">
                    <a:lumMod val="75000"/>
                  </a:schemeClr>
                </a:solidFill>
              </a:rPr>
              <a:t>octobre 2018</a:t>
            </a:r>
          </a:p>
        </p:txBody>
      </p:sp>
    </p:spTree>
    <p:extLst>
      <p:ext uri="{BB962C8B-B14F-4D97-AF65-F5344CB8AC3E}">
        <p14:creationId xmlns:p14="http://schemas.microsoft.com/office/powerpoint/2010/main" val="174241280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p:nvPr/>
        </p:nvPicPr>
        <p:blipFill rotWithShape="1">
          <a:blip r:embed="rId3" cstate="print">
            <a:extLst>
              <a:ext uri="{28A0092B-C50C-407E-A947-70E740481C1C}">
                <a14:useLocalDpi xmlns:a14="http://schemas.microsoft.com/office/drawing/2010/main"/>
              </a:ext>
            </a:extLst>
          </a:blip>
          <a:srcRect/>
          <a:stretch/>
        </p:blipFill>
        <p:spPr bwMode="auto">
          <a:xfrm>
            <a:off x="3684369" y="2043105"/>
            <a:ext cx="2929890" cy="4979572"/>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CCNA R&amp;S: Introduction to Networks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799570" y="1538365"/>
            <a:ext cx="582211" cy="230832"/>
          </a:xfrm>
          <a:prstGeom prst="rect">
            <a:avLst/>
          </a:prstGeom>
          <a:noFill/>
        </p:spPr>
        <p:txBody>
          <a:bodyPr wrap="none" rtlCol="0">
            <a:spAutoFit/>
          </a:bodyPr>
          <a:lstStyle/>
          <a:p>
            <a:pPr algn="ctr"/>
            <a:r>
              <a:rPr lang="fr-FR" sz="900" dirty="0">
                <a:solidFill>
                  <a:schemeClr val="bg1"/>
                </a:solidFill>
              </a:rPr>
              <a:t>Réseau</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13248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13248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7" name="TextBox 276"/>
          <p:cNvSpPr txBox="1"/>
          <p:nvPr/>
        </p:nvSpPr>
        <p:spPr>
          <a:xfrm>
            <a:off x="344196" y="2509630"/>
            <a:ext cx="2488862" cy="1166986"/>
          </a:xfrm>
          <a:prstGeom prst="rect">
            <a:avLst/>
          </a:prstGeom>
          <a:noFill/>
        </p:spPr>
        <p:txBody>
          <a:bodyPr wrap="square" lIns="0" tIns="0" rIns="0" bIns="0" rtlCol="0">
            <a:spAutoFit/>
          </a:bodyPr>
          <a:lstStyle/>
          <a:p>
            <a:pPr>
              <a:spcAft>
                <a:spcPts val="700"/>
              </a:spcAft>
            </a:pPr>
            <a:r>
              <a:rPr lang="fr-FR" sz="1000" dirty="0"/>
              <a:t>Le premier cours Cisco CCNA Routing and Switching présente l'architecture, la structure, les fonctions et les composants d'Internet et des autres réseaux informatiques. </a:t>
            </a:r>
          </a:p>
          <a:p>
            <a:pPr>
              <a:spcAft>
                <a:spcPts val="700"/>
              </a:spcAft>
            </a:pPr>
            <a:r>
              <a:rPr lang="fr-FR" sz="1000" dirty="0"/>
              <a:t>Les élèves acquièrent une compréhension de base du fonctionnement des réseaux.</a:t>
            </a:r>
          </a:p>
        </p:txBody>
      </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0" name="TextBox 279"/>
          <p:cNvSpPr txBox="1"/>
          <p:nvPr/>
        </p:nvSpPr>
        <p:spPr>
          <a:xfrm>
            <a:off x="347549" y="4129654"/>
            <a:ext cx="2361784" cy="923330"/>
          </a:xfrm>
          <a:prstGeom prst="rect">
            <a:avLst/>
          </a:prstGeom>
          <a:noFill/>
        </p:spPr>
        <p:txBody>
          <a:bodyPr wrap="square" lIns="0" tIns="0" rIns="0" bIns="0" rtlCol="0">
            <a:spAutoFit/>
          </a:bodyPr>
          <a:lstStyle/>
          <a:p>
            <a:pPr>
              <a:spcAft>
                <a:spcPts val="700"/>
              </a:spcAft>
            </a:pPr>
            <a:r>
              <a:rPr lang="fr-FR" sz="1000" dirty="0"/>
              <a:t>À la fin de ce cours, les participants sauront créer des réseaux locaux simples, effectuer les configurations de base des routeurs et des commutateurs, et implémenter des schémas d'adressage.</a:t>
            </a:r>
          </a:p>
        </p:txBody>
      </p:sp>
      <p:sp>
        <p:nvSpPr>
          <p:cNvPr id="281" name="Rectangle 280"/>
          <p:cNvSpPr/>
          <p:nvPr/>
        </p:nvSpPr>
        <p:spPr>
          <a:xfrm>
            <a:off x="165361" y="3763398"/>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82954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763398"/>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767867"/>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7" name="TextBox 286"/>
          <p:cNvSpPr txBox="1"/>
          <p:nvPr/>
        </p:nvSpPr>
        <p:spPr>
          <a:xfrm>
            <a:off x="328001" y="5498744"/>
            <a:ext cx="2511492" cy="1384995"/>
          </a:xfrm>
          <a:prstGeom prst="rect">
            <a:avLst/>
          </a:prstGeom>
          <a:noFill/>
        </p:spPr>
        <p:txBody>
          <a:bodyPr wrap="square" lIns="0" tIns="0" rIns="0" bIns="0" rtlCol="0">
            <a:spAutoFit/>
          </a:bodyPr>
          <a:lstStyle/>
          <a:p>
            <a:pPr marL="109728" indent="-109728">
              <a:spcBef>
                <a:spcPts val="400"/>
              </a:spcBef>
              <a:buSzPct val="80000"/>
              <a:buFont typeface="Arial"/>
              <a:buChar char="•"/>
            </a:pPr>
            <a:r>
              <a:rPr lang="fr-FR" sz="1000" dirty="0"/>
              <a:t>11 chapitres</a:t>
            </a:r>
          </a:p>
          <a:p>
            <a:pPr marL="109728" indent="-109728">
              <a:spcBef>
                <a:spcPts val="400"/>
              </a:spcBef>
              <a:buSzPct val="80000"/>
              <a:buFont typeface="Arial"/>
              <a:buChar char="•"/>
            </a:pPr>
            <a:r>
              <a:rPr lang="fr-FR" sz="1000" dirty="0"/>
              <a:t>36 ateliers pratiques et 1 évaluation pratique sur les compétences</a:t>
            </a:r>
          </a:p>
          <a:p>
            <a:pPr marL="109728" indent="-109728">
              <a:spcBef>
                <a:spcPts val="400"/>
              </a:spcBef>
              <a:buSzPct val="80000"/>
              <a:buFont typeface="Arial"/>
              <a:buChar char="•"/>
            </a:pPr>
            <a:r>
              <a:rPr lang="fr-FR" sz="1000" dirty="0"/>
              <a:t>Test préliminaire, 11 tests (par chapitre), 1 questionnaire transversal, 11 examens (par chapitre) et 1 examen final </a:t>
            </a:r>
          </a:p>
          <a:p>
            <a:pPr marL="109728" indent="-109728">
              <a:spcBef>
                <a:spcPts val="400"/>
              </a:spcBef>
              <a:buSzPct val="80000"/>
              <a:buFont typeface="Arial"/>
              <a:buChar char="•"/>
            </a:pPr>
            <a:r>
              <a:rPr lang="fr-FR" sz="1000" dirty="0"/>
              <a:t>2 évaluations de compétences dans Cisco Packet Tracer</a:t>
            </a:r>
          </a:p>
        </p:txBody>
      </p:sp>
      <p:sp>
        <p:nvSpPr>
          <p:cNvPr id="288" name="Isosceles Triangle 40"/>
          <p:cNvSpPr/>
          <p:nvPr/>
        </p:nvSpPr>
        <p:spPr>
          <a:xfrm rot="5400000">
            <a:off x="43818" y="51986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13695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4" name="TextBox 303"/>
          <p:cNvSpPr txBox="1"/>
          <p:nvPr/>
        </p:nvSpPr>
        <p:spPr>
          <a:xfrm>
            <a:off x="191052" y="7433138"/>
            <a:ext cx="3018105" cy="1592744"/>
          </a:xfrm>
          <a:prstGeom prst="rect">
            <a:avLst/>
          </a:prstGeom>
          <a:noFill/>
        </p:spPr>
        <p:txBody>
          <a:bodyPr wrap="square" rtlCol="0">
            <a:spAutoFit/>
          </a:bodyPr>
          <a:lstStyle/>
          <a:p>
            <a:pPr>
              <a:spcBef>
                <a:spcPts val="0"/>
              </a:spcBef>
              <a:spcAft>
                <a:spcPts val="300"/>
              </a:spcAft>
            </a:pPr>
            <a:r>
              <a:rPr lang="fr-FR" sz="900" b="1" dirty="0">
                <a:solidFill>
                  <a:schemeClr val="bg1"/>
                </a:solidFill>
              </a:rPr>
              <a:t>Public cible</a:t>
            </a:r>
            <a:r>
              <a:rPr lang="fr-FR" sz="900" dirty="0">
                <a:solidFill>
                  <a:schemeClr val="bg1"/>
                </a:solidFill>
              </a:rPr>
              <a:t> : élèves des deux dernières années de l'enseignement secondaire, étudiants en cycles universitaires de 2 ou 4 ans dans le domaine des réseaux ou de l'ingénierie</a:t>
            </a:r>
          </a:p>
          <a:p>
            <a:pPr>
              <a:spcBef>
                <a:spcPts val="0"/>
              </a:spcBef>
              <a:spcAft>
                <a:spcPts val="300"/>
              </a:spcAft>
            </a:pPr>
            <a:r>
              <a:rPr lang="fr-FR" sz="900" b="1" dirty="0">
                <a:solidFill>
                  <a:schemeClr val="bg1"/>
                </a:solidFill>
              </a:rPr>
              <a:t>Connaissances préalables requises : </a:t>
            </a:r>
            <a:r>
              <a:rPr lang="fr-FR" sz="900" dirty="0">
                <a:solidFill>
                  <a:schemeClr val="bg1"/>
                </a:solidFill>
              </a:rPr>
              <a:t>aucune</a:t>
            </a:r>
          </a:p>
          <a:p>
            <a:pPr>
              <a:spcBef>
                <a:spcPts val="0"/>
              </a:spcBef>
              <a:spcAft>
                <a:spcPts val="300"/>
              </a:spcAft>
            </a:pPr>
            <a:r>
              <a:rPr lang="fr-FR" sz="900" b="1" dirty="0">
                <a:solidFill>
                  <a:schemeClr val="bg1"/>
                </a:solidFill>
              </a:rPr>
              <a:t>Formation requise pour les instructeurs :</a:t>
            </a:r>
            <a:r>
              <a:rPr lang="fr-FR" sz="900" dirty="0">
                <a:solidFill>
                  <a:schemeClr val="bg1"/>
                </a:solidFill>
              </a:rPr>
              <a:t> oui</a:t>
            </a:r>
          </a:p>
          <a:p>
            <a:pPr>
              <a:spcBef>
                <a:spcPts val="0"/>
              </a:spcBef>
              <a:spcAft>
                <a:spcPts val="300"/>
              </a:spcAft>
            </a:pPr>
            <a:r>
              <a:rPr lang="fr-FR" sz="900" b="1" dirty="0">
                <a:solidFill>
                  <a:schemeClr val="bg1"/>
                </a:solidFill>
              </a:rPr>
              <a:t>Langues </a:t>
            </a:r>
            <a:r>
              <a:rPr lang="fr-FR" sz="900" dirty="0">
                <a:solidFill>
                  <a:schemeClr val="bg1"/>
                </a:solidFill>
              </a:rPr>
              <a:t>: allemand, anglais, arabe, chinois (simplifié et traditionnel), croate, espagnol, français, géorgien, hébreu, hongrois, italien, japonais, polonais, portugais, roumain, russe, turc</a:t>
            </a:r>
          </a:p>
        </p:txBody>
      </p:sp>
      <p:sp>
        <p:nvSpPr>
          <p:cNvPr id="306" name="TextBox 305"/>
          <p:cNvSpPr txBox="1"/>
          <p:nvPr/>
        </p:nvSpPr>
        <p:spPr>
          <a:xfrm>
            <a:off x="3692240" y="7416435"/>
            <a:ext cx="2682677" cy="861774"/>
          </a:xfrm>
          <a:prstGeom prst="rect">
            <a:avLst/>
          </a:prstGeom>
          <a:noFill/>
        </p:spPr>
        <p:txBody>
          <a:bodyPr wrap="square" rtlCol="0">
            <a:spAutoFit/>
          </a:bodyPr>
          <a:lstStyle/>
          <a:p>
            <a:pPr>
              <a:spcBef>
                <a:spcPts val="0"/>
              </a:spcBef>
              <a:spcAft>
                <a:spcPts val="300"/>
              </a:spcAft>
            </a:pPr>
            <a:r>
              <a:rPr lang="fr-FR" sz="900" b="1" dirty="0">
                <a:solidFill>
                  <a:schemeClr val="bg1"/>
                </a:solidFill>
              </a:rPr>
              <a:t>Mode de formation</a:t>
            </a:r>
            <a:r>
              <a:rPr lang="fr-FR" sz="900" dirty="0">
                <a:solidFill>
                  <a:schemeClr val="bg1"/>
                </a:solidFill>
              </a:rPr>
              <a:t> : dispensée par un instructeur</a:t>
            </a:r>
          </a:p>
          <a:p>
            <a:pPr>
              <a:spcBef>
                <a:spcPts val="0"/>
              </a:spcBef>
              <a:spcAft>
                <a:spcPts val="300"/>
              </a:spcAft>
            </a:pPr>
            <a:r>
              <a:rPr lang="fr-FR" sz="900" b="1" dirty="0">
                <a:solidFill>
                  <a:schemeClr val="bg1"/>
                </a:solidFill>
              </a:rPr>
              <a:t>Durée totale estimée : </a:t>
            </a:r>
            <a:r>
              <a:rPr lang="fr-FR" sz="900" dirty="0">
                <a:solidFill>
                  <a:schemeClr val="bg1"/>
                </a:solidFill>
              </a:rPr>
              <a:t>70 heures</a:t>
            </a:r>
          </a:p>
          <a:p>
            <a:pPr>
              <a:spcBef>
                <a:spcPts val="0"/>
              </a:spcBef>
              <a:spcAft>
                <a:spcPts val="300"/>
              </a:spcAft>
            </a:pPr>
            <a:r>
              <a:rPr lang="fr-FR" sz="900" b="1" dirty="0">
                <a:solidFill>
                  <a:schemeClr val="bg1"/>
                </a:solidFill>
              </a:rPr>
              <a:t>Formation complémentaire recommandée : </a:t>
            </a:r>
            <a:r>
              <a:rPr lang="fr-FR" sz="900" dirty="0">
                <a:solidFill>
                  <a:schemeClr val="bg1"/>
                </a:solidFill>
              </a:rPr>
              <a:t>CCNA R&amp;S Routing and Switching Essentials</a:t>
            </a:r>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grpSp>
        <p:nvGrpSpPr>
          <p:cNvPr id="3" name="Group 2"/>
          <p:cNvGrpSpPr>
            <a:grpSpLocks noChangeAspect="1"/>
          </p:cNvGrpSpPr>
          <p:nvPr/>
        </p:nvGrpSpPr>
        <p:grpSpPr>
          <a:xfrm>
            <a:off x="5809049" y="1005283"/>
            <a:ext cx="557784" cy="551050"/>
            <a:chOff x="303471" y="6048636"/>
            <a:chExt cx="202093" cy="199653"/>
          </a:xfrm>
        </p:grpSpPr>
        <p:grpSp>
          <p:nvGrpSpPr>
            <p:cNvPr id="52" name="Group 51"/>
            <p:cNvGrpSpPr>
              <a:grpSpLocks noChangeAspect="1"/>
            </p:cNvGrpSpPr>
            <p:nvPr/>
          </p:nvGrpSpPr>
          <p:grpSpPr>
            <a:xfrm>
              <a:off x="303471" y="6048636"/>
              <a:ext cx="202093" cy="199653"/>
              <a:chOff x="2632787" y="1629410"/>
              <a:chExt cx="1817884" cy="1795938"/>
            </a:xfrm>
          </p:grpSpPr>
          <p:sp>
            <p:nvSpPr>
              <p:cNvPr id="53" name="Chord 5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4" name="Chord 5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23459" y="6089642"/>
              <a:ext cx="163544" cy="128119"/>
              <a:chOff x="-752475" y="1824038"/>
              <a:chExt cx="439737" cy="344488"/>
            </a:xfrm>
          </p:grpSpPr>
          <p:sp>
            <p:nvSpPr>
              <p:cNvPr id="56" name="Oval 55"/>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7" name="Freeform 56"/>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8" name="Freeform 57"/>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58"/>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59"/>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60"/>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61"/>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62"/>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64" name="Group 63"/>
          <p:cNvGrpSpPr/>
          <p:nvPr/>
        </p:nvGrpSpPr>
        <p:grpSpPr>
          <a:xfrm>
            <a:off x="5141512" y="8500306"/>
            <a:ext cx="419712" cy="419712"/>
            <a:chOff x="2762594" y="1343553"/>
            <a:chExt cx="177346" cy="177346"/>
          </a:xfrm>
        </p:grpSpPr>
        <p:sp>
          <p:nvSpPr>
            <p:cNvPr id="66" name="Oval 65"/>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68" name="TextBox 6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pic>
        <p:nvPicPr>
          <p:cNvPr id="69" name="Picture 6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00927441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0850" y="2034110"/>
            <a:ext cx="2893409" cy="4934656"/>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CCNA R&amp;S : Routing and Switching Essentials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799570" y="1538365"/>
            <a:ext cx="582211" cy="230832"/>
          </a:xfrm>
          <a:prstGeom prst="rect">
            <a:avLst/>
          </a:prstGeom>
          <a:noFill/>
        </p:spPr>
        <p:txBody>
          <a:bodyPr wrap="none" rtlCol="0">
            <a:spAutoFit/>
          </a:bodyPr>
          <a:lstStyle/>
          <a:p>
            <a:pPr algn="ctr"/>
            <a:r>
              <a:rPr lang="fr-FR" sz="900" dirty="0">
                <a:solidFill>
                  <a:schemeClr val="bg1"/>
                </a:solidFill>
              </a:rPr>
              <a:t>Réseau</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177645"/>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177645"/>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932733"/>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99888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932733"/>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937202"/>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24379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182113"/>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grpSp>
        <p:nvGrpSpPr>
          <p:cNvPr id="3" name="Group 2"/>
          <p:cNvGrpSpPr>
            <a:grpSpLocks noChangeAspect="1"/>
          </p:cNvGrpSpPr>
          <p:nvPr/>
        </p:nvGrpSpPr>
        <p:grpSpPr>
          <a:xfrm>
            <a:off x="5809049" y="1005283"/>
            <a:ext cx="557784" cy="551050"/>
            <a:chOff x="303471" y="6048636"/>
            <a:chExt cx="202093" cy="199653"/>
          </a:xfrm>
        </p:grpSpPr>
        <p:grpSp>
          <p:nvGrpSpPr>
            <p:cNvPr id="52" name="Group 51"/>
            <p:cNvGrpSpPr>
              <a:grpSpLocks noChangeAspect="1"/>
            </p:cNvGrpSpPr>
            <p:nvPr/>
          </p:nvGrpSpPr>
          <p:grpSpPr>
            <a:xfrm>
              <a:off x="303471" y="6048636"/>
              <a:ext cx="202093" cy="199653"/>
              <a:chOff x="2632787" y="1629410"/>
              <a:chExt cx="1817884" cy="1795938"/>
            </a:xfrm>
          </p:grpSpPr>
          <p:sp>
            <p:nvSpPr>
              <p:cNvPr id="53" name="Chord 5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4" name="Chord 5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23459" y="6089642"/>
              <a:ext cx="163544" cy="128119"/>
              <a:chOff x="-752475" y="1824038"/>
              <a:chExt cx="439737" cy="344488"/>
            </a:xfrm>
          </p:grpSpPr>
          <p:sp>
            <p:nvSpPr>
              <p:cNvPr id="56" name="Oval 55"/>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7" name="Freeform 56"/>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8" name="Freeform 57"/>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58"/>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59"/>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60"/>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61"/>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62"/>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sp>
        <p:nvSpPr>
          <p:cNvPr id="64" name="TextBox 63"/>
          <p:cNvSpPr txBox="1"/>
          <p:nvPr/>
        </p:nvSpPr>
        <p:spPr>
          <a:xfrm>
            <a:off x="415516" y="2512845"/>
            <a:ext cx="2487168" cy="1320874"/>
          </a:xfrm>
          <a:prstGeom prst="rect">
            <a:avLst/>
          </a:prstGeom>
          <a:noFill/>
        </p:spPr>
        <p:txBody>
          <a:bodyPr wrap="square" lIns="0" tIns="0" rIns="0" bIns="0" rtlCol="0">
            <a:spAutoFit/>
          </a:bodyPr>
          <a:lstStyle/>
          <a:p>
            <a:pPr>
              <a:spcAft>
                <a:spcPts val="700"/>
              </a:spcAft>
            </a:pPr>
            <a:r>
              <a:rPr lang="fr-FR" sz="1000" dirty="0"/>
              <a:t>Le deuxième cours du programme CCNA Routing and Switching décrit l'architecture, les composants et le fonctionnement des routeurs et des commutateurs au sein d'un réseau de petite taille.</a:t>
            </a:r>
          </a:p>
          <a:p>
            <a:pPr>
              <a:spcAft>
                <a:spcPts val="700"/>
              </a:spcAft>
            </a:pPr>
            <a:r>
              <a:rPr lang="fr-FR" sz="1000" dirty="0"/>
              <a:t>Les élèves apprennent à configurer les fonctionnalités de base sur un routeur et un commutateur.</a:t>
            </a:r>
          </a:p>
        </p:txBody>
      </p:sp>
      <p:sp>
        <p:nvSpPr>
          <p:cNvPr id="66" name="TextBox 65"/>
          <p:cNvSpPr txBox="1"/>
          <p:nvPr/>
        </p:nvSpPr>
        <p:spPr>
          <a:xfrm>
            <a:off x="425136" y="4319944"/>
            <a:ext cx="2643599" cy="769441"/>
          </a:xfrm>
          <a:prstGeom prst="rect">
            <a:avLst/>
          </a:prstGeom>
          <a:noFill/>
        </p:spPr>
        <p:txBody>
          <a:bodyPr wrap="square" lIns="0" tIns="0" rIns="0" bIns="0" rtlCol="0">
            <a:spAutoFit/>
          </a:bodyPr>
          <a:lstStyle/>
          <a:p>
            <a:pPr>
              <a:spcAft>
                <a:spcPts val="700"/>
              </a:spcAft>
            </a:pPr>
            <a:r>
              <a:rPr lang="fr-FR" sz="1000" dirty="0"/>
              <a:t>Prépare les élèves à la certification CCENT, leur donne les compétences nécessaires pour postuler à des emplois de technicien réseau de niveau débutant et leur donne les moyens de viser des certifications avancées.</a:t>
            </a:r>
          </a:p>
        </p:txBody>
      </p:sp>
      <p:sp>
        <p:nvSpPr>
          <p:cNvPr id="67" name="TextBox 66"/>
          <p:cNvSpPr txBox="1"/>
          <p:nvPr/>
        </p:nvSpPr>
        <p:spPr>
          <a:xfrm>
            <a:off x="414153" y="5559828"/>
            <a:ext cx="2487168" cy="138499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10 chapitres</a:t>
            </a:r>
          </a:p>
          <a:p>
            <a:pPr marL="109728" indent="-109728">
              <a:spcBef>
                <a:spcPts val="400"/>
              </a:spcBef>
              <a:buSzPct val="80000"/>
              <a:buFont typeface="Arial"/>
              <a:buChar char="•"/>
            </a:pPr>
            <a:r>
              <a:rPr lang="fr-FR" sz="1000" dirty="0"/>
              <a:t>29 ateliers pratiques et 1 évaluation pratique sur les compétences</a:t>
            </a:r>
          </a:p>
          <a:p>
            <a:pPr marL="109728" indent="-109728">
              <a:spcBef>
                <a:spcPts val="400"/>
              </a:spcBef>
              <a:buSzPct val="80000"/>
              <a:buFont typeface="Arial"/>
              <a:buChar char="•"/>
            </a:pPr>
            <a:r>
              <a:rPr lang="fr-FR" sz="1000" dirty="0"/>
              <a:t>Test préliminaire, 10 questionnaires (1 par chapitre), 10 examens (1 par chapitre) et 1 examen final </a:t>
            </a:r>
          </a:p>
          <a:p>
            <a:pPr marL="109728" indent="-109728">
              <a:spcBef>
                <a:spcPts val="400"/>
              </a:spcBef>
              <a:buSzPct val="80000"/>
              <a:buFont typeface="Arial"/>
              <a:buChar char="•"/>
            </a:pPr>
            <a:r>
              <a:rPr lang="fr-FR" sz="1000" dirty="0"/>
              <a:t>2 évaluations de compétences dans Cisco Packet Tracer</a:t>
            </a:r>
          </a:p>
        </p:txBody>
      </p:sp>
      <p:sp>
        <p:nvSpPr>
          <p:cNvPr id="68" name="TextBox 67"/>
          <p:cNvSpPr txBox="1"/>
          <p:nvPr/>
        </p:nvSpPr>
        <p:spPr>
          <a:xfrm>
            <a:off x="139670" y="7417667"/>
            <a:ext cx="2929065" cy="1731243"/>
          </a:xfrm>
          <a:prstGeom prst="rect">
            <a:avLst/>
          </a:prstGeom>
          <a:noFill/>
        </p:spPr>
        <p:txBody>
          <a:bodyPr wrap="square" rtlCol="0">
            <a:spAutoFit/>
          </a:bodyPr>
          <a:lstStyle/>
          <a:p>
            <a:pPr>
              <a:spcBef>
                <a:spcPts val="0"/>
              </a:spcBef>
              <a:spcAft>
                <a:spcPts val="250"/>
              </a:spcAft>
            </a:pPr>
            <a:r>
              <a:rPr lang="fr-FR" sz="900" b="1" dirty="0">
                <a:solidFill>
                  <a:schemeClr val="bg1"/>
                </a:solidFill>
              </a:rPr>
              <a:t>Public cible</a:t>
            </a:r>
            <a:r>
              <a:rPr lang="fr-FR" sz="900" dirty="0">
                <a:solidFill>
                  <a:schemeClr val="bg1"/>
                </a:solidFill>
              </a:rPr>
              <a:t> : élèves de l'enseignement secondaire en formation professionnelle, étudiants en cycles universitaires de 2 ou 4 ans dans le domaine des réseaux ou de l'ingénierie</a:t>
            </a:r>
          </a:p>
          <a:p>
            <a:pPr>
              <a:spcBef>
                <a:spcPts val="0"/>
              </a:spcBef>
              <a:spcAft>
                <a:spcPts val="250"/>
              </a:spcAft>
            </a:pPr>
            <a:r>
              <a:rPr lang="fr-FR" sz="900" b="1" dirty="0">
                <a:solidFill>
                  <a:schemeClr val="bg1"/>
                </a:solidFill>
              </a:rPr>
              <a:t>Connaissances préalables requises : </a:t>
            </a:r>
            <a:r>
              <a:rPr lang="fr-FR" sz="900" dirty="0">
                <a:solidFill>
                  <a:schemeClr val="bg1"/>
                </a:solidFill>
              </a:rPr>
              <a:t>CCNA R&amp;S : Introduction to Networks</a:t>
            </a:r>
          </a:p>
          <a:p>
            <a:pPr>
              <a:spcBef>
                <a:spcPts val="0"/>
              </a:spcBef>
              <a:spcAft>
                <a:spcPts val="250"/>
              </a:spcAft>
            </a:pPr>
            <a:r>
              <a:rPr lang="fr-FR" sz="900" b="1" dirty="0">
                <a:solidFill>
                  <a:schemeClr val="bg1"/>
                </a:solidFill>
              </a:rPr>
              <a:t>Formation requise pour les instructeurs :</a:t>
            </a:r>
            <a:r>
              <a:rPr lang="fr-FR" sz="900" dirty="0">
                <a:solidFill>
                  <a:schemeClr val="bg1"/>
                </a:solidFill>
              </a:rPr>
              <a:t> oui</a:t>
            </a:r>
          </a:p>
          <a:p>
            <a:pPr>
              <a:spcBef>
                <a:spcPts val="0"/>
              </a:spcBef>
              <a:spcAft>
                <a:spcPts val="250"/>
              </a:spcAft>
            </a:pPr>
            <a:r>
              <a:rPr lang="fr-FR" sz="900" b="1" dirty="0">
                <a:solidFill>
                  <a:schemeClr val="bg1"/>
                </a:solidFill>
              </a:rPr>
              <a:t>Langues : </a:t>
            </a:r>
            <a:r>
              <a:rPr lang="fr-FR" sz="900" dirty="0">
                <a:solidFill>
                  <a:schemeClr val="bg1"/>
                </a:solidFill>
              </a:rPr>
              <a:t>allemand, anglais, arabe, chinois (simplifié et traditionnel), croate, espagnol, français, géorgien, hébreu, hongrois, japonais, polonais, portugais (brésilien), roumain, russe, turc </a:t>
            </a:r>
          </a:p>
        </p:txBody>
      </p:sp>
      <p:sp>
        <p:nvSpPr>
          <p:cNvPr id="69" name="TextBox 68"/>
          <p:cNvSpPr txBox="1"/>
          <p:nvPr/>
        </p:nvSpPr>
        <p:spPr>
          <a:xfrm>
            <a:off x="3899937" y="7387648"/>
            <a:ext cx="2731307" cy="861774"/>
          </a:xfrm>
          <a:prstGeom prst="rect">
            <a:avLst/>
          </a:prstGeom>
          <a:noFill/>
        </p:spPr>
        <p:txBody>
          <a:bodyPr wrap="square" rtlCol="0">
            <a:spAutoFit/>
          </a:bodyPr>
          <a:lstStyle/>
          <a:p>
            <a:pPr>
              <a:spcBef>
                <a:spcPts val="0"/>
              </a:spcBef>
              <a:spcAft>
                <a:spcPts val="250"/>
              </a:spcAft>
            </a:pPr>
            <a:r>
              <a:rPr lang="fr-FR" sz="900" b="1" dirty="0">
                <a:solidFill>
                  <a:schemeClr val="bg1"/>
                </a:solidFill>
              </a:rPr>
              <a:t>Mode de formation</a:t>
            </a:r>
            <a:r>
              <a:rPr lang="fr-FR" sz="900" dirty="0">
                <a:solidFill>
                  <a:schemeClr val="bg1"/>
                </a:solidFill>
              </a:rPr>
              <a:t> : dispensée par un instructeur</a:t>
            </a:r>
          </a:p>
          <a:p>
            <a:pPr>
              <a:spcBef>
                <a:spcPts val="0"/>
              </a:spcBef>
              <a:spcAft>
                <a:spcPts val="250"/>
              </a:spcAft>
            </a:pPr>
            <a:r>
              <a:rPr lang="fr-FR" sz="900" b="1" dirty="0">
                <a:solidFill>
                  <a:schemeClr val="bg1"/>
                </a:solidFill>
              </a:rPr>
              <a:t>Durée totale estimée : </a:t>
            </a:r>
            <a:r>
              <a:rPr lang="fr-FR" sz="900" dirty="0">
                <a:solidFill>
                  <a:schemeClr val="bg1"/>
                </a:solidFill>
              </a:rPr>
              <a:t>70 heures</a:t>
            </a:r>
          </a:p>
          <a:p>
            <a:pPr>
              <a:spcBef>
                <a:spcPts val="0"/>
              </a:spcBef>
              <a:spcAft>
                <a:spcPts val="250"/>
              </a:spcAft>
            </a:pPr>
            <a:r>
              <a:rPr lang="fr-FR" sz="900" b="1" dirty="0">
                <a:solidFill>
                  <a:schemeClr val="bg1"/>
                </a:solidFill>
              </a:rPr>
              <a:t>Formations complémentaires recommandées : </a:t>
            </a:r>
            <a:r>
              <a:rPr lang="fr-FR" sz="900" dirty="0">
                <a:solidFill>
                  <a:schemeClr val="bg1"/>
                </a:solidFill>
              </a:rPr>
              <a:t>CCNA R&amp;S Scaling Networks ou CCNA Security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pic>
        <p:nvPicPr>
          <p:cNvPr id="65" name="Picture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51941794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31012" y="2021500"/>
            <a:ext cx="2905824" cy="4941574"/>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CCNA R&amp;S: Scaling Networks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799570" y="1538365"/>
            <a:ext cx="582211" cy="230832"/>
          </a:xfrm>
          <a:prstGeom prst="rect">
            <a:avLst/>
          </a:prstGeom>
          <a:noFill/>
        </p:spPr>
        <p:txBody>
          <a:bodyPr wrap="none" rtlCol="0">
            <a:spAutoFit/>
          </a:bodyPr>
          <a:lstStyle/>
          <a:p>
            <a:pPr algn="ctr"/>
            <a:r>
              <a:rPr lang="fr-FR" sz="900" dirty="0">
                <a:solidFill>
                  <a:schemeClr val="bg1"/>
                </a:solidFill>
              </a:rPr>
              <a:t>Réseau</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4669640"/>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4669640"/>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402150"/>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46829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402150"/>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406619"/>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47357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4674108"/>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grpSp>
        <p:nvGrpSpPr>
          <p:cNvPr id="3" name="Group 2"/>
          <p:cNvGrpSpPr>
            <a:grpSpLocks noChangeAspect="1"/>
          </p:cNvGrpSpPr>
          <p:nvPr/>
        </p:nvGrpSpPr>
        <p:grpSpPr>
          <a:xfrm>
            <a:off x="5809049" y="1005283"/>
            <a:ext cx="557784" cy="551050"/>
            <a:chOff x="303471" y="6048636"/>
            <a:chExt cx="202093" cy="199653"/>
          </a:xfrm>
        </p:grpSpPr>
        <p:grpSp>
          <p:nvGrpSpPr>
            <p:cNvPr id="52" name="Group 51"/>
            <p:cNvGrpSpPr>
              <a:grpSpLocks noChangeAspect="1"/>
            </p:cNvGrpSpPr>
            <p:nvPr/>
          </p:nvGrpSpPr>
          <p:grpSpPr>
            <a:xfrm>
              <a:off x="303471" y="6048636"/>
              <a:ext cx="202093" cy="199653"/>
              <a:chOff x="2632787" y="1629410"/>
              <a:chExt cx="1817884" cy="1795938"/>
            </a:xfrm>
          </p:grpSpPr>
          <p:sp>
            <p:nvSpPr>
              <p:cNvPr id="53" name="Chord 5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4" name="Chord 5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23459" y="6089642"/>
              <a:ext cx="163544" cy="128119"/>
              <a:chOff x="-752475" y="1824038"/>
              <a:chExt cx="439737" cy="344488"/>
            </a:xfrm>
          </p:grpSpPr>
          <p:sp>
            <p:nvSpPr>
              <p:cNvPr id="56" name="Oval 55"/>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7" name="Freeform 56"/>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8" name="Freeform 57"/>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58"/>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59"/>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60"/>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61"/>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62"/>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65" name="TextBox 64"/>
          <p:cNvSpPr txBox="1"/>
          <p:nvPr/>
        </p:nvSpPr>
        <p:spPr>
          <a:xfrm>
            <a:off x="377614" y="2518555"/>
            <a:ext cx="2487168" cy="769441"/>
          </a:xfrm>
          <a:prstGeom prst="rect">
            <a:avLst/>
          </a:prstGeom>
          <a:noFill/>
        </p:spPr>
        <p:txBody>
          <a:bodyPr wrap="square" lIns="0" tIns="0" rIns="0" bIns="0" rtlCol="0">
            <a:spAutoFit/>
          </a:bodyPr>
          <a:lstStyle/>
          <a:p>
            <a:pPr>
              <a:spcAft>
                <a:spcPts val="700"/>
              </a:spcAft>
            </a:pPr>
            <a:r>
              <a:rPr lang="fr-FR" sz="1000" dirty="0"/>
              <a:t>Le troisième cours du programme CCNA Routing and Switching décrit l'architecture, les composants et le fonctionnement des routeurs et des commutateurs dans de vastes réseaux complexes. </a:t>
            </a:r>
          </a:p>
        </p:txBody>
      </p:sp>
      <p:sp>
        <p:nvSpPr>
          <p:cNvPr id="73" name="TextBox 72"/>
          <p:cNvSpPr txBox="1"/>
          <p:nvPr/>
        </p:nvSpPr>
        <p:spPr>
          <a:xfrm>
            <a:off x="377613" y="3789008"/>
            <a:ext cx="2710030" cy="769441"/>
          </a:xfrm>
          <a:prstGeom prst="rect">
            <a:avLst/>
          </a:prstGeom>
          <a:noFill/>
        </p:spPr>
        <p:txBody>
          <a:bodyPr wrap="square" lIns="0" tIns="0" rIns="0" bIns="0" rtlCol="0">
            <a:spAutoFit/>
          </a:bodyPr>
          <a:lstStyle/>
          <a:p>
            <a:pPr>
              <a:spcAft>
                <a:spcPts val="700"/>
              </a:spcAft>
            </a:pPr>
            <a:r>
              <a:rPr lang="fr-FR" sz="1000" dirty="0"/>
              <a:t>Les élèves apprennent à configurer et à dépanner les routeurs et les commutateurs pour les fonctionnalités avancées. Ils apprennent également à résoudre les problèmes courants de protocole sur les réseaux IPv4 et IPv6.</a:t>
            </a:r>
          </a:p>
        </p:txBody>
      </p:sp>
      <p:sp>
        <p:nvSpPr>
          <p:cNvPr id="74" name="TextBox 73"/>
          <p:cNvSpPr txBox="1"/>
          <p:nvPr/>
        </p:nvSpPr>
        <p:spPr>
          <a:xfrm>
            <a:off x="358066" y="5066915"/>
            <a:ext cx="2666088" cy="138499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11 chapitres</a:t>
            </a:r>
          </a:p>
          <a:p>
            <a:pPr marL="109728" indent="-109728">
              <a:spcBef>
                <a:spcPts val="400"/>
              </a:spcBef>
              <a:buSzPct val="80000"/>
              <a:buFont typeface="Arial"/>
              <a:buChar char="•"/>
            </a:pPr>
            <a:r>
              <a:rPr lang="fr-FR" sz="1000" dirty="0"/>
              <a:t>33 ateliers pratiques et 1 évaluation pratique sur les compétences</a:t>
            </a:r>
          </a:p>
          <a:p>
            <a:pPr marL="109728" indent="-109728">
              <a:spcBef>
                <a:spcPts val="400"/>
              </a:spcBef>
              <a:buSzPct val="80000"/>
              <a:buFont typeface="Arial"/>
              <a:buChar char="•"/>
            </a:pPr>
            <a:r>
              <a:rPr lang="fr-FR" sz="1000" dirty="0"/>
              <a:t>Test préliminaire, 11 tests (par chapitre), 2 questionnaires transversaux, 11 examens (par chapitre) et 1 examen final </a:t>
            </a:r>
          </a:p>
          <a:p>
            <a:pPr marL="109728" indent="-109728">
              <a:spcBef>
                <a:spcPts val="400"/>
              </a:spcBef>
              <a:buSzPct val="80000"/>
              <a:buFont typeface="Arial"/>
              <a:buChar char="•"/>
            </a:pPr>
            <a:r>
              <a:rPr lang="fr-FR" sz="1000" dirty="0"/>
              <a:t>2 évaluations de compétences dans Cisco Packet Tracer</a:t>
            </a:r>
          </a:p>
        </p:txBody>
      </p:sp>
      <p:sp>
        <p:nvSpPr>
          <p:cNvPr id="75" name="TextBox 74"/>
          <p:cNvSpPr txBox="1"/>
          <p:nvPr/>
        </p:nvSpPr>
        <p:spPr>
          <a:xfrm>
            <a:off x="231266" y="7475833"/>
            <a:ext cx="2948962" cy="1538883"/>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a:t>
            </a:r>
            <a:r>
              <a:rPr lang="fr-FR" sz="950" dirty="0">
                <a:solidFill>
                  <a:schemeClr val="bg1"/>
                </a:solidFill>
              </a:rPr>
              <a:t>: étudiants en cycles universitaires de 2 ou 4 ans dans le domaine des réseaux ou de l'ingénierie</a:t>
            </a:r>
          </a:p>
          <a:p>
            <a:pPr>
              <a:spcBef>
                <a:spcPts val="0"/>
              </a:spcBef>
              <a:spcAft>
                <a:spcPts val="300"/>
              </a:spcAft>
            </a:pPr>
            <a:r>
              <a:rPr lang="fr-FR" sz="950" b="1" dirty="0">
                <a:solidFill>
                  <a:schemeClr val="bg1"/>
                </a:solidFill>
              </a:rPr>
              <a:t>Connaissances préalables requises </a:t>
            </a:r>
            <a:r>
              <a:rPr lang="fr-FR" sz="950" dirty="0">
                <a:solidFill>
                  <a:schemeClr val="bg1"/>
                </a:solidFill>
              </a:rPr>
              <a:t>: CCNA R&amp;S : R&amp;S Essentials</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oui</a:t>
            </a:r>
          </a:p>
          <a:p>
            <a:pPr>
              <a:spcBef>
                <a:spcPts val="0"/>
              </a:spcBef>
              <a:spcAft>
                <a:spcPts val="300"/>
              </a:spcAft>
            </a:pPr>
            <a:r>
              <a:rPr lang="fr-FR" sz="950" b="1" dirty="0">
                <a:solidFill>
                  <a:schemeClr val="bg1"/>
                </a:solidFill>
              </a:rPr>
              <a:t>Langues : </a:t>
            </a:r>
            <a:r>
              <a:rPr lang="fr-FR" sz="950" dirty="0">
                <a:solidFill>
                  <a:schemeClr val="bg1"/>
                </a:solidFill>
              </a:rPr>
              <a:t>anglais, arabe, chinois (simplifié), croate, espagnol, français, hongrois, japonais,</a:t>
            </a:r>
            <a:r>
              <a:rPr lang="fr-FR" sz="1000" dirty="0">
                <a:solidFill>
                  <a:schemeClr val="bg1"/>
                </a:solidFill>
              </a:rPr>
              <a:t> </a:t>
            </a:r>
            <a:r>
              <a:rPr lang="fr-FR" sz="950" dirty="0">
                <a:solidFill>
                  <a:schemeClr val="bg1"/>
                </a:solidFill>
              </a:rPr>
              <a:t>polonais, portugais (brésilien) , russe et turc</a:t>
            </a:r>
          </a:p>
        </p:txBody>
      </p:sp>
      <p:sp>
        <p:nvSpPr>
          <p:cNvPr id="76" name="TextBox 75"/>
          <p:cNvSpPr txBox="1"/>
          <p:nvPr/>
        </p:nvSpPr>
        <p:spPr>
          <a:xfrm>
            <a:off x="3720850" y="7473349"/>
            <a:ext cx="2948962" cy="754053"/>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Formation complémentaire recommandée : </a:t>
            </a:r>
            <a:r>
              <a:rPr lang="fr-FR" sz="950" dirty="0">
                <a:solidFill>
                  <a:schemeClr val="bg1"/>
                </a:solidFill>
              </a:rPr>
              <a:t>CCNA R&amp;S Connecting Networks</a:t>
            </a:r>
          </a:p>
        </p:txBody>
      </p:sp>
      <p:pic>
        <p:nvPicPr>
          <p:cNvPr id="64" name="Picture 6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5805834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2240" y="2064979"/>
            <a:ext cx="2922019" cy="4826512"/>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CCNA R&amp;S: Connecting Networks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799570" y="1538365"/>
            <a:ext cx="582211" cy="230832"/>
          </a:xfrm>
          <a:prstGeom prst="rect">
            <a:avLst/>
          </a:prstGeom>
          <a:noFill/>
        </p:spPr>
        <p:txBody>
          <a:bodyPr wrap="none" rtlCol="0">
            <a:spAutoFit/>
          </a:bodyPr>
          <a:lstStyle/>
          <a:p>
            <a:pPr algn="ctr"/>
            <a:r>
              <a:rPr lang="fr-FR" sz="900" dirty="0">
                <a:solidFill>
                  <a:schemeClr val="bg1"/>
                </a:solidFill>
              </a:rPr>
              <a:t>Réseau</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4827686"/>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4827686"/>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548907"/>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6150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548907"/>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553376"/>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489383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4832154"/>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grpSp>
        <p:nvGrpSpPr>
          <p:cNvPr id="3" name="Group 2"/>
          <p:cNvGrpSpPr>
            <a:grpSpLocks noChangeAspect="1"/>
          </p:cNvGrpSpPr>
          <p:nvPr/>
        </p:nvGrpSpPr>
        <p:grpSpPr>
          <a:xfrm>
            <a:off x="5809049" y="1005283"/>
            <a:ext cx="557784" cy="551050"/>
            <a:chOff x="303471" y="6048636"/>
            <a:chExt cx="202093" cy="199653"/>
          </a:xfrm>
        </p:grpSpPr>
        <p:grpSp>
          <p:nvGrpSpPr>
            <p:cNvPr id="52" name="Group 51"/>
            <p:cNvGrpSpPr>
              <a:grpSpLocks noChangeAspect="1"/>
            </p:cNvGrpSpPr>
            <p:nvPr/>
          </p:nvGrpSpPr>
          <p:grpSpPr>
            <a:xfrm>
              <a:off x="303471" y="6048636"/>
              <a:ext cx="202093" cy="199653"/>
              <a:chOff x="2632787" y="1629410"/>
              <a:chExt cx="1817884" cy="1795938"/>
            </a:xfrm>
          </p:grpSpPr>
          <p:sp>
            <p:nvSpPr>
              <p:cNvPr id="53" name="Chord 5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4" name="Chord 5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23459" y="6089642"/>
              <a:ext cx="163544" cy="128119"/>
              <a:chOff x="-752475" y="1824038"/>
              <a:chExt cx="439737" cy="344488"/>
            </a:xfrm>
          </p:grpSpPr>
          <p:sp>
            <p:nvSpPr>
              <p:cNvPr id="56" name="Oval 55"/>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7" name="Freeform 56"/>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8" name="Freeform 57"/>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58"/>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59"/>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60"/>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61"/>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62"/>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64" name="TextBox 63"/>
          <p:cNvSpPr txBox="1"/>
          <p:nvPr/>
        </p:nvSpPr>
        <p:spPr>
          <a:xfrm>
            <a:off x="367565" y="2520959"/>
            <a:ext cx="2487168" cy="923330"/>
          </a:xfrm>
          <a:prstGeom prst="rect">
            <a:avLst/>
          </a:prstGeom>
          <a:noFill/>
        </p:spPr>
        <p:txBody>
          <a:bodyPr wrap="square" lIns="0" tIns="0" rIns="0" bIns="0" rtlCol="0">
            <a:spAutoFit/>
          </a:bodyPr>
          <a:lstStyle/>
          <a:p>
            <a:pPr>
              <a:spcAft>
                <a:spcPts val="700"/>
              </a:spcAft>
            </a:pPr>
            <a:r>
              <a:rPr lang="fr-FR" sz="1000" dirty="0"/>
              <a:t>Le quatrième et dernier cours du programme CCNA Routing and Switching porte sur les technologies WAN et les services de réseau utilisés par les applications convergentes dans un réseau complexe.</a:t>
            </a:r>
          </a:p>
        </p:txBody>
      </p:sp>
      <p:sp>
        <p:nvSpPr>
          <p:cNvPr id="66" name="TextBox 65"/>
          <p:cNvSpPr txBox="1"/>
          <p:nvPr/>
        </p:nvSpPr>
        <p:spPr>
          <a:xfrm>
            <a:off x="388129" y="3953659"/>
            <a:ext cx="2487168" cy="769441"/>
          </a:xfrm>
          <a:prstGeom prst="rect">
            <a:avLst/>
          </a:prstGeom>
          <a:noFill/>
        </p:spPr>
        <p:txBody>
          <a:bodyPr wrap="square" lIns="0" tIns="0" rIns="0" bIns="0" rtlCol="0">
            <a:spAutoFit/>
          </a:bodyPr>
          <a:lstStyle/>
          <a:p>
            <a:pPr>
              <a:spcAft>
                <a:spcPts val="700"/>
              </a:spcAft>
            </a:pPr>
            <a:r>
              <a:rPr lang="fr-FR" sz="1000" dirty="0"/>
              <a:t>À la fin du cours, les élèves savent configurer et dépanner les périphériques réseaux, et implémenter des réseaux virtuels privés. Ils sont préparés pour la certification CCNA R&amp;S.</a:t>
            </a:r>
          </a:p>
        </p:txBody>
      </p:sp>
      <p:sp>
        <p:nvSpPr>
          <p:cNvPr id="67" name="TextBox 66"/>
          <p:cNvSpPr txBox="1"/>
          <p:nvPr/>
        </p:nvSpPr>
        <p:spPr>
          <a:xfrm>
            <a:off x="367565" y="5235183"/>
            <a:ext cx="2487168" cy="138499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9 chapitres</a:t>
            </a:r>
          </a:p>
          <a:p>
            <a:pPr marL="109728" indent="-109728">
              <a:spcBef>
                <a:spcPts val="400"/>
              </a:spcBef>
              <a:buSzPct val="80000"/>
              <a:buFont typeface="Arial"/>
              <a:buChar char="•"/>
            </a:pPr>
            <a:r>
              <a:rPr lang="fr-FR" sz="1000" dirty="0"/>
              <a:t>12 ateliers pratiques et 1 évaluation pratique sur les compétences</a:t>
            </a:r>
          </a:p>
          <a:p>
            <a:pPr marL="109728" indent="-109728">
              <a:spcBef>
                <a:spcPts val="400"/>
              </a:spcBef>
              <a:buSzPct val="80000"/>
              <a:buFont typeface="Arial"/>
              <a:buChar char="•"/>
            </a:pPr>
            <a:r>
              <a:rPr lang="fr-FR" sz="1000" dirty="0"/>
              <a:t>Test préliminaire, 9 tests (par chapitre), 2 questionnaires transversaux, 9 examens (par chapitre) et 1 examen final </a:t>
            </a:r>
          </a:p>
          <a:p>
            <a:pPr marL="109728" indent="-109728">
              <a:spcBef>
                <a:spcPts val="400"/>
              </a:spcBef>
              <a:buSzPct val="80000"/>
              <a:buFont typeface="Arial"/>
              <a:buChar char="•"/>
            </a:pPr>
            <a:r>
              <a:rPr lang="fr-FR" sz="1000" dirty="0"/>
              <a:t>2 évaluations de compétences dans Cisco Packet Tracer</a:t>
            </a:r>
          </a:p>
        </p:txBody>
      </p:sp>
      <p:sp>
        <p:nvSpPr>
          <p:cNvPr id="68" name="TextBox 67"/>
          <p:cNvSpPr txBox="1"/>
          <p:nvPr/>
        </p:nvSpPr>
        <p:spPr>
          <a:xfrm>
            <a:off x="367565" y="7484973"/>
            <a:ext cx="2745421" cy="1523494"/>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a:t>
            </a:r>
            <a:r>
              <a:rPr lang="fr-FR" sz="950" dirty="0">
                <a:solidFill>
                  <a:schemeClr val="bg1"/>
                </a:solidFill>
              </a:rPr>
              <a:t>: étudiants ayant effectué deux ou quatre années d'université dans le domaine des réseaux ou de l'ingénierie</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CCNA R&amp;S : Scaling Networks</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oui</a:t>
            </a:r>
          </a:p>
          <a:p>
            <a:pPr>
              <a:spcBef>
                <a:spcPts val="0"/>
              </a:spcBef>
              <a:spcAft>
                <a:spcPts val="300"/>
              </a:spcAft>
            </a:pPr>
            <a:r>
              <a:rPr lang="fr-FR" sz="950" b="1" dirty="0">
                <a:solidFill>
                  <a:schemeClr val="bg1"/>
                </a:solidFill>
              </a:rPr>
              <a:t>Langues : </a:t>
            </a:r>
            <a:r>
              <a:rPr lang="fr-FR" sz="950" dirty="0">
                <a:solidFill>
                  <a:schemeClr val="bg1"/>
                </a:solidFill>
              </a:rPr>
              <a:t>anglais, arabe, chinois (simplifié), croate, espagnol, français, hongrois, japonais, polonais, portugais (brésilien), russe et turc</a:t>
            </a:r>
          </a:p>
        </p:txBody>
      </p:sp>
      <p:sp>
        <p:nvSpPr>
          <p:cNvPr id="69" name="TextBox 68"/>
          <p:cNvSpPr txBox="1"/>
          <p:nvPr/>
        </p:nvSpPr>
        <p:spPr>
          <a:xfrm>
            <a:off x="3697263" y="7484973"/>
            <a:ext cx="2616131"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Formations complémentaires recommandées : </a:t>
            </a:r>
            <a:r>
              <a:rPr lang="fr-FR" sz="950" dirty="0">
                <a:solidFill>
                  <a:schemeClr val="bg1"/>
                </a:solidFill>
              </a:rPr>
              <a:t>CCNA Security ou CCNP R&amp;S ROUTE</a:t>
            </a:r>
          </a:p>
        </p:txBody>
      </p:sp>
      <p:pic>
        <p:nvPicPr>
          <p:cNvPr id="65" name="Picture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72962762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p:nvPr/>
        </p:nvPicPr>
        <p:blipFill rotWithShape="1">
          <a:blip r:embed="rId3" cstate="print">
            <a:extLst>
              <a:ext uri="{28A0092B-C50C-407E-A947-70E740481C1C}">
                <a14:useLocalDpi xmlns:a14="http://schemas.microsoft.com/office/drawing/2010/main"/>
              </a:ext>
            </a:extLst>
          </a:blip>
          <a:srcRect/>
          <a:stretch/>
        </p:blipFill>
        <p:spPr bwMode="auto">
          <a:xfrm>
            <a:off x="3694520" y="2082502"/>
            <a:ext cx="2839219" cy="4767409"/>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rPr>
              <a:t>Programme CCNP Routing and Switching</a:t>
            </a:r>
            <a:endParaRPr lang="fr-FR" sz="1200" dirty="0">
              <a:solidFill>
                <a:schemeClr val="bg1"/>
              </a:solidFill>
              <a:effectLst/>
              <a:ea typeface="Arial" charset="0"/>
              <a:cs typeface="Times New Roman" charset="0"/>
            </a:endParaRPr>
          </a:p>
        </p:txBody>
      </p:sp>
      <p:sp>
        <p:nvSpPr>
          <p:cNvPr id="8" name="TextBox 7"/>
          <p:cNvSpPr txBox="1"/>
          <p:nvPr/>
        </p:nvSpPr>
        <p:spPr>
          <a:xfrm>
            <a:off x="5799570" y="1538365"/>
            <a:ext cx="582211" cy="230832"/>
          </a:xfrm>
          <a:prstGeom prst="rect">
            <a:avLst/>
          </a:prstGeom>
          <a:noFill/>
        </p:spPr>
        <p:txBody>
          <a:bodyPr wrap="none" rtlCol="0">
            <a:spAutoFit/>
          </a:bodyPr>
          <a:lstStyle/>
          <a:p>
            <a:r>
              <a:rPr lang="fr-FR" sz="900" dirty="0">
                <a:solidFill>
                  <a:schemeClr val="bg1"/>
                </a:solidFill>
              </a:rPr>
              <a:t>Réseau</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5826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5826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2401619" cy="307777"/>
          </a:xfrm>
          <a:prstGeom prst="rect">
            <a:avLst/>
          </a:prstGeom>
          <a:noFill/>
        </p:spPr>
        <p:txBody>
          <a:bodyPr wrap="none" rtlCol="0" anchor="ctr">
            <a:spAutoFit/>
          </a:bodyPr>
          <a:lstStyle/>
          <a:p>
            <a:r>
              <a:rPr lang="fr-FR" sz="1400" dirty="0"/>
              <a:t>Présentation du programme</a:t>
            </a:r>
          </a:p>
        </p:txBody>
      </p:sp>
      <p:sp>
        <p:nvSpPr>
          <p:cNvPr id="281" name="Rectangle 280"/>
          <p:cNvSpPr/>
          <p:nvPr/>
        </p:nvSpPr>
        <p:spPr>
          <a:xfrm>
            <a:off x="165361" y="402304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08919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023045"/>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027514"/>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42441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6273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grpSp>
        <p:nvGrpSpPr>
          <p:cNvPr id="3" name="Group 2"/>
          <p:cNvGrpSpPr>
            <a:grpSpLocks noChangeAspect="1"/>
          </p:cNvGrpSpPr>
          <p:nvPr/>
        </p:nvGrpSpPr>
        <p:grpSpPr>
          <a:xfrm>
            <a:off x="5809049" y="1005283"/>
            <a:ext cx="557784" cy="551050"/>
            <a:chOff x="303471" y="6048636"/>
            <a:chExt cx="202093" cy="199653"/>
          </a:xfrm>
        </p:grpSpPr>
        <p:grpSp>
          <p:nvGrpSpPr>
            <p:cNvPr id="52" name="Group 51"/>
            <p:cNvGrpSpPr>
              <a:grpSpLocks noChangeAspect="1"/>
            </p:cNvGrpSpPr>
            <p:nvPr/>
          </p:nvGrpSpPr>
          <p:grpSpPr>
            <a:xfrm>
              <a:off x="303471" y="6048636"/>
              <a:ext cx="202093" cy="199653"/>
              <a:chOff x="2632787" y="1629410"/>
              <a:chExt cx="1817884" cy="1795938"/>
            </a:xfrm>
          </p:grpSpPr>
          <p:sp>
            <p:nvSpPr>
              <p:cNvPr id="53" name="Chord 5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4" name="Chord 5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23459" y="6089642"/>
              <a:ext cx="163544" cy="128119"/>
              <a:chOff x="-752475" y="1824038"/>
              <a:chExt cx="439737" cy="344488"/>
            </a:xfrm>
          </p:grpSpPr>
          <p:sp>
            <p:nvSpPr>
              <p:cNvPr id="56" name="Oval 55"/>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7" name="Freeform 56"/>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8" name="Freeform 57"/>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58"/>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59"/>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60"/>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61"/>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62"/>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65" name="TextBox 64"/>
          <p:cNvSpPr txBox="1"/>
          <p:nvPr/>
        </p:nvSpPr>
        <p:spPr>
          <a:xfrm>
            <a:off x="367565" y="2475974"/>
            <a:ext cx="2487168" cy="1474763"/>
          </a:xfrm>
          <a:prstGeom prst="rect">
            <a:avLst/>
          </a:prstGeom>
          <a:noFill/>
        </p:spPr>
        <p:txBody>
          <a:bodyPr wrap="square" lIns="0" tIns="0" rIns="0" bIns="0" rtlCol="0">
            <a:spAutoFit/>
          </a:bodyPr>
          <a:lstStyle/>
          <a:p>
            <a:pPr>
              <a:spcAft>
                <a:spcPts val="700"/>
              </a:spcAft>
            </a:pPr>
            <a:r>
              <a:rPr lang="fr-FR" sz="1000" dirty="0"/>
              <a:t>Les trois cours CCNP Routing and Switching couvrent toute l'étendue des concepts des réseaux d'entreprise, y compris les concepts avancés de routage, de commutation et de dépannage. </a:t>
            </a:r>
          </a:p>
          <a:p>
            <a:pPr>
              <a:spcAft>
                <a:spcPts val="700"/>
              </a:spcAft>
            </a:pPr>
            <a:r>
              <a:rPr lang="fr-FR" sz="1000" dirty="0"/>
              <a:t>Le programme intègre des approches éducatives adaptées au secteur afin de préparer les étudiants à des opportunités de carrière.</a:t>
            </a:r>
          </a:p>
        </p:txBody>
      </p:sp>
      <p:sp>
        <p:nvSpPr>
          <p:cNvPr id="73" name="TextBox 72"/>
          <p:cNvSpPr txBox="1"/>
          <p:nvPr/>
        </p:nvSpPr>
        <p:spPr>
          <a:xfrm>
            <a:off x="383706" y="4379127"/>
            <a:ext cx="2487168" cy="923330"/>
          </a:xfrm>
          <a:prstGeom prst="rect">
            <a:avLst/>
          </a:prstGeom>
          <a:noFill/>
        </p:spPr>
        <p:txBody>
          <a:bodyPr wrap="square" lIns="0" tIns="0" rIns="0" bIns="0" rtlCol="0">
            <a:spAutoFit/>
          </a:bodyPr>
          <a:lstStyle/>
          <a:p>
            <a:pPr>
              <a:spcAft>
                <a:spcPts val="700"/>
              </a:spcAft>
            </a:pPr>
            <a:r>
              <a:rPr lang="fr-FR" sz="1000" dirty="0"/>
              <a:t>Étudiants à l'université souhaitant bénéficier d'une expérience pratique, d'une certification Cisco CCNP R&amp;S et de compétences professionnelles dans les domaines du routage, de la commutation et du dépannage avancés.</a:t>
            </a:r>
          </a:p>
        </p:txBody>
      </p:sp>
      <p:sp>
        <p:nvSpPr>
          <p:cNvPr id="74" name="TextBox 73"/>
          <p:cNvSpPr txBox="1"/>
          <p:nvPr/>
        </p:nvSpPr>
        <p:spPr>
          <a:xfrm>
            <a:off x="292018" y="5769285"/>
            <a:ext cx="2694320" cy="138499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Programme composé de 3 cours : CCNP R&amp;S ROUTE: Implementing IP Routing, CCNP R&amp;S SWITCH: Implementing IP Switched Networks et CCNP R&amp;S TSHOOT: Troubleshooting and Maintaining IP Networks</a:t>
            </a:r>
          </a:p>
          <a:p>
            <a:pPr marL="109728" indent="-109728">
              <a:spcBef>
                <a:spcPts val="400"/>
              </a:spcBef>
              <a:buSzPct val="80000"/>
              <a:buFont typeface="Arial"/>
              <a:buChar char="•"/>
            </a:pPr>
            <a:r>
              <a:rPr lang="fr-FR" sz="1000" dirty="0"/>
              <a:t>Ateliers pratiques</a:t>
            </a:r>
          </a:p>
          <a:p>
            <a:pPr marL="109728" indent="-109728">
              <a:spcBef>
                <a:spcPts val="400"/>
              </a:spcBef>
              <a:buSzPct val="80000"/>
              <a:buFont typeface="Arial"/>
              <a:buChar char="•"/>
            </a:pPr>
            <a:r>
              <a:rPr lang="fr-FR" sz="1000" dirty="0"/>
              <a:t>Cahiers Cisco Press</a:t>
            </a:r>
          </a:p>
          <a:p>
            <a:pPr marL="109728" indent="-109728">
              <a:spcBef>
                <a:spcPts val="400"/>
              </a:spcBef>
              <a:buSzPct val="80000"/>
              <a:buFont typeface="Arial"/>
              <a:buChar char="•"/>
            </a:pPr>
            <a:r>
              <a:rPr lang="fr-FR" sz="1000" dirty="0"/>
              <a:t>Examens par chapitre et examens finaux</a:t>
            </a:r>
          </a:p>
        </p:txBody>
      </p:sp>
      <p:sp>
        <p:nvSpPr>
          <p:cNvPr id="75" name="TextBox 74"/>
          <p:cNvSpPr txBox="1"/>
          <p:nvPr/>
        </p:nvSpPr>
        <p:spPr>
          <a:xfrm>
            <a:off x="306685" y="7547829"/>
            <a:ext cx="2873543" cy="1284967"/>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 </a:t>
            </a:r>
            <a:r>
              <a:rPr lang="fr-FR" sz="1000" dirty="0">
                <a:solidFill>
                  <a:schemeClr val="bg1"/>
                </a:solidFill>
              </a:rPr>
              <a:t>: élèves ayant effectué quatre années d'université dans le domaine des réseaux ou de l'ingénierie</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CCNA R&amp;S (cours 1 à 4)</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oui</a:t>
            </a:r>
          </a:p>
          <a:p>
            <a:pPr>
              <a:spcBef>
                <a:spcPts val="0"/>
              </a:spcBef>
              <a:spcAft>
                <a:spcPts val="300"/>
              </a:spcAft>
            </a:pPr>
            <a:r>
              <a:rPr lang="fr-FR" sz="1000" b="1" dirty="0">
                <a:solidFill>
                  <a:schemeClr val="bg1"/>
                </a:solidFill>
              </a:rPr>
              <a:t>Langue</a:t>
            </a:r>
            <a:r>
              <a:rPr lang="fr-FR" sz="1000" dirty="0">
                <a:solidFill>
                  <a:schemeClr val="bg1"/>
                </a:solidFill>
              </a:rPr>
              <a:t> : anglais</a:t>
            </a:r>
          </a:p>
        </p:txBody>
      </p:sp>
      <p:sp>
        <p:nvSpPr>
          <p:cNvPr id="76" name="TextBox 75"/>
          <p:cNvSpPr txBox="1"/>
          <p:nvPr/>
        </p:nvSpPr>
        <p:spPr>
          <a:xfrm>
            <a:off x="3712174" y="7545958"/>
            <a:ext cx="2873543" cy="592470"/>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a:t>
            </a:r>
            <a:r>
              <a:rPr lang="fr-FR" sz="1000" dirty="0">
                <a:solidFill>
                  <a:schemeClr val="bg1"/>
                </a:solidFill>
              </a:rPr>
              <a:t> : dispensée par un instructeur, suivant un manuel de formation</a:t>
            </a:r>
          </a:p>
          <a:p>
            <a:pPr>
              <a:spcBef>
                <a:spcPts val="0"/>
              </a:spcBef>
              <a:spcAft>
                <a:spcPts val="300"/>
              </a:spcAft>
            </a:pPr>
            <a:r>
              <a:rPr lang="fr-FR" sz="1000" b="1" dirty="0">
                <a:solidFill>
                  <a:schemeClr val="bg1"/>
                </a:solidFill>
              </a:rPr>
              <a:t>Durée totale estimée : </a:t>
            </a:r>
            <a:r>
              <a:rPr lang="fr-FR" sz="1000" dirty="0">
                <a:solidFill>
                  <a:schemeClr val="bg1"/>
                </a:solidFill>
              </a:rPr>
              <a:t>210 heures</a:t>
            </a:r>
          </a:p>
        </p:txBody>
      </p:sp>
      <p:pic>
        <p:nvPicPr>
          <p:cNvPr id="64" name="Picture 6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36661883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2237693" y="3811200"/>
            <a:ext cx="2493052" cy="646331"/>
          </a:xfrm>
          <a:prstGeom prst="rect">
            <a:avLst/>
          </a:prstGeom>
          <a:noFill/>
        </p:spPr>
        <p:txBody>
          <a:bodyPr wrap="square" rtlCol="0">
            <a:noAutofit/>
          </a:bodyPr>
          <a:lstStyle/>
          <a:p>
            <a:pPr algn="ctr"/>
            <a:r>
              <a:rPr lang="fr-FR" sz="3600" dirty="0">
                <a:solidFill>
                  <a:schemeClr val="bg1"/>
                </a:solidFill>
              </a:rPr>
              <a:t>Cours sur la sécurité</a:t>
            </a:r>
          </a:p>
        </p:txBody>
      </p:sp>
      <p:grpSp>
        <p:nvGrpSpPr>
          <p:cNvPr id="35" name="Group 34"/>
          <p:cNvGrpSpPr>
            <a:grpSpLocks noChangeAspect="1"/>
          </p:cNvGrpSpPr>
          <p:nvPr/>
        </p:nvGrpSpPr>
        <p:grpSpPr>
          <a:xfrm>
            <a:off x="2825497" y="2208705"/>
            <a:ext cx="1207008" cy="1192436"/>
            <a:chOff x="281403" y="1738453"/>
            <a:chExt cx="288472" cy="284989"/>
          </a:xfrm>
        </p:grpSpPr>
        <p:grpSp>
          <p:nvGrpSpPr>
            <p:cNvPr id="36" name="Group 35"/>
            <p:cNvGrpSpPr>
              <a:grpSpLocks noChangeAspect="1"/>
            </p:cNvGrpSpPr>
            <p:nvPr/>
          </p:nvGrpSpPr>
          <p:grpSpPr>
            <a:xfrm>
              <a:off x="281403" y="1738453"/>
              <a:ext cx="288472" cy="284989"/>
              <a:chOff x="2632787" y="1629410"/>
              <a:chExt cx="1817884" cy="1795938"/>
            </a:xfrm>
          </p:grpSpPr>
          <p:sp>
            <p:nvSpPr>
              <p:cNvPr id="42" name="Chord 41"/>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ord 42"/>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a:grpSpLocks noChangeAspect="1"/>
            </p:cNvGrpSpPr>
            <p:nvPr/>
          </p:nvGrpSpPr>
          <p:grpSpPr>
            <a:xfrm>
              <a:off x="366283" y="1791423"/>
              <a:ext cx="127454" cy="182880"/>
              <a:chOff x="-1050925" y="628650"/>
              <a:chExt cx="609600" cy="874712"/>
            </a:xfrm>
          </p:grpSpPr>
          <p:sp>
            <p:nvSpPr>
              <p:cNvPr id="38"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72510163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311"/>
          <p:cNvSpPr/>
          <p:nvPr/>
        </p:nvSpPr>
        <p:spPr>
          <a:xfrm>
            <a:off x="0" y="7346459"/>
            <a:ext cx="6858000" cy="1790646"/>
          </a:xfrm>
          <a:prstGeom prst="rect">
            <a:avLst/>
          </a:prstGeom>
          <a:solidFill>
            <a:srgbClr val="70C3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rgbClr val="70AA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pic>
        <p:nvPicPr>
          <p:cNvPr id="242" name="Picture 241"/>
          <p:cNvPicPr/>
          <p:nvPr/>
        </p:nvPicPr>
        <p:blipFill rotWithShape="1">
          <a:blip r:embed="rId4" cstate="print">
            <a:extLst>
              <a:ext uri="{28A0092B-C50C-407E-A947-70E740481C1C}">
                <a14:useLocalDpi xmlns:a14="http://schemas.microsoft.com/office/drawing/2010/main"/>
              </a:ext>
            </a:extLst>
          </a:blip>
          <a:srcRect/>
          <a:stretch/>
        </p:blipFill>
        <p:spPr bwMode="auto">
          <a:xfrm>
            <a:off x="3692240" y="2050815"/>
            <a:ext cx="2931795" cy="4971862"/>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 y="942704"/>
            <a:ext cx="6857999" cy="826654"/>
          </a:xfrm>
          <a:prstGeom prst="rect">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Introduction to Cybersecurity</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818359" y="1538365"/>
            <a:ext cx="607859" cy="230832"/>
          </a:xfrm>
          <a:prstGeom prst="rect">
            <a:avLst/>
          </a:prstGeom>
          <a:noFill/>
        </p:spPr>
        <p:txBody>
          <a:bodyPr wrap="none" rtlCol="0">
            <a:spAutoFit/>
          </a:bodyPr>
          <a:lstStyle/>
          <a:p>
            <a:r>
              <a:rPr lang="fr-FR" sz="900" dirty="0">
                <a:solidFill>
                  <a:schemeClr val="bg1"/>
                </a:solidFill>
              </a:rPr>
              <a:t>Sécurité</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076044"/>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076044"/>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469884"/>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53603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469884"/>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474353"/>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14219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080512"/>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4" name="TextBox 303"/>
          <p:cNvSpPr txBox="1"/>
          <p:nvPr/>
        </p:nvSpPr>
        <p:spPr>
          <a:xfrm>
            <a:off x="191052" y="7524991"/>
            <a:ext cx="3018105" cy="1592744"/>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a:t>
            </a:r>
            <a:r>
              <a:rPr lang="fr-FR" sz="1000" dirty="0">
                <a:solidFill>
                  <a:schemeClr val="bg1"/>
                </a:solidFill>
              </a:rPr>
              <a:t> : élèves de l'enseignement secondaire et étudiants ayant effectué deux années d'université ; tout public </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non</a:t>
            </a:r>
          </a:p>
          <a:p>
            <a:pPr>
              <a:spcBef>
                <a:spcPts val="0"/>
              </a:spcBef>
              <a:spcAft>
                <a:spcPts val="300"/>
              </a:spcAft>
            </a:pPr>
            <a:r>
              <a:rPr lang="fr-FR" sz="1000" b="1" dirty="0">
                <a:solidFill>
                  <a:schemeClr val="bg1"/>
                </a:solidFill>
              </a:rPr>
              <a:t>Langues</a:t>
            </a:r>
            <a:r>
              <a:rPr lang="fr-FR" sz="1000" dirty="0">
                <a:solidFill>
                  <a:schemeClr val="bg1"/>
                </a:solidFill>
              </a:rPr>
              <a:t> : allemand, anglais, chinois (simplifié), espagnol, français, hébreu, indonésien, italien, japonais, kazakh, néerlandais, portugais, russe, ukrainien</a:t>
            </a:r>
          </a:p>
        </p:txBody>
      </p:sp>
      <p:sp>
        <p:nvSpPr>
          <p:cNvPr id="306" name="TextBox 305"/>
          <p:cNvSpPr txBox="1"/>
          <p:nvPr/>
        </p:nvSpPr>
        <p:spPr>
          <a:xfrm>
            <a:off x="3692240" y="7508288"/>
            <a:ext cx="2682677" cy="592470"/>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 </a:t>
            </a:r>
            <a:r>
              <a:rPr lang="fr-FR" sz="1000" dirty="0">
                <a:solidFill>
                  <a:schemeClr val="bg1"/>
                </a:solidFill>
              </a:rPr>
              <a:t>: dispensée par un instructeur ou autonome</a:t>
            </a:r>
          </a:p>
          <a:p>
            <a:pPr>
              <a:spcBef>
                <a:spcPts val="0"/>
              </a:spcBef>
              <a:spcAft>
                <a:spcPts val="300"/>
              </a:spcAft>
            </a:pPr>
            <a:r>
              <a:rPr lang="fr-FR" sz="1000" b="1" dirty="0">
                <a:solidFill>
                  <a:schemeClr val="bg1"/>
                </a:solidFill>
              </a:rPr>
              <a:t>Durée totale estimée : </a:t>
            </a:r>
            <a:r>
              <a:rPr lang="fr-FR" sz="1000" dirty="0">
                <a:solidFill>
                  <a:schemeClr val="bg1"/>
                </a:solidFill>
              </a:rPr>
              <a:t>15 heures</a:t>
            </a:r>
          </a:p>
        </p:txBody>
      </p:sp>
      <p:sp>
        <p:nvSpPr>
          <p:cNvPr id="317" name="TextBox 316"/>
          <p:cNvSpPr txBox="1"/>
          <p:nvPr/>
        </p:nvSpPr>
        <p:spPr>
          <a:xfrm>
            <a:off x="421154" y="1418193"/>
            <a:ext cx="768159" cy="230832"/>
          </a:xfrm>
          <a:prstGeom prst="rect">
            <a:avLst/>
          </a:prstGeom>
          <a:noFill/>
        </p:spPr>
        <p:txBody>
          <a:bodyPr wrap="none" rtlCol="0">
            <a:spAutoFit/>
          </a:bodyPr>
          <a:lstStyle/>
          <a:p>
            <a:r>
              <a:rPr lang="fr-FR" sz="900" dirty="0" err="1">
                <a:solidFill>
                  <a:schemeClr val="bg1"/>
                </a:solidFill>
              </a:rPr>
              <a:t>Exploratory</a:t>
            </a:r>
            <a:endParaRPr lang="fr-FR" sz="900" dirty="0">
              <a:solidFill>
                <a:schemeClr val="bg1"/>
              </a:solidFill>
            </a:endParaRPr>
          </a:p>
        </p:txBody>
      </p:sp>
      <p:grpSp>
        <p:nvGrpSpPr>
          <p:cNvPr id="3" name="Group 2"/>
          <p:cNvGrpSpPr>
            <a:grpSpLocks noChangeAspect="1"/>
          </p:cNvGrpSpPr>
          <p:nvPr/>
        </p:nvGrpSpPr>
        <p:grpSpPr>
          <a:xfrm>
            <a:off x="5835449" y="1033155"/>
            <a:ext cx="557784" cy="551050"/>
            <a:chOff x="281403" y="1738453"/>
            <a:chExt cx="288472" cy="284989"/>
          </a:xfrm>
        </p:grpSpPr>
        <p:grpSp>
          <p:nvGrpSpPr>
            <p:cNvPr id="53" name="Group 52"/>
            <p:cNvGrpSpPr>
              <a:grpSpLocks noChangeAspect="1"/>
            </p:cNvGrpSpPr>
            <p:nvPr/>
          </p:nvGrpSpPr>
          <p:grpSpPr>
            <a:xfrm>
              <a:off x="281403" y="1738453"/>
              <a:ext cx="288472" cy="284989"/>
              <a:chOff x="2632787" y="1629410"/>
              <a:chExt cx="1817884" cy="1795938"/>
            </a:xfrm>
          </p:grpSpPr>
          <p:sp>
            <p:nvSpPr>
              <p:cNvPr id="54" name="Chord 53"/>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p:cNvGrpSpPr>
              <a:grpSpLocks noChangeAspect="1"/>
            </p:cNvGrpSpPr>
            <p:nvPr/>
          </p:nvGrpSpPr>
          <p:grpSpPr>
            <a:xfrm>
              <a:off x="366283" y="1791423"/>
              <a:ext cx="127454" cy="182880"/>
              <a:chOff x="-1050925" y="628650"/>
              <a:chExt cx="609600" cy="874712"/>
            </a:xfrm>
          </p:grpSpPr>
          <p:sp>
            <p:nvSpPr>
              <p:cNvPr id="57"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2" name="TextBox 61"/>
          <p:cNvSpPr txBox="1"/>
          <p:nvPr/>
        </p:nvSpPr>
        <p:spPr>
          <a:xfrm>
            <a:off x="347549" y="2532248"/>
            <a:ext cx="2487168" cy="769441"/>
          </a:xfrm>
          <a:prstGeom prst="rect">
            <a:avLst/>
          </a:prstGeom>
          <a:noFill/>
        </p:spPr>
        <p:txBody>
          <a:bodyPr wrap="square" lIns="0" tIns="0" rIns="0" bIns="0" rtlCol="0">
            <a:spAutoFit/>
          </a:bodyPr>
          <a:lstStyle/>
          <a:p>
            <a:pPr>
              <a:spcAft>
                <a:spcPts val="700"/>
              </a:spcAft>
            </a:pPr>
            <a:r>
              <a:rPr lang="fr-FR" sz="1000" dirty="0"/>
              <a:t>Le cours « Introduction to Cybersecurity » traite des tendances en matière de cybersécurité et des menaces. Il explique comment protéger les données personnelles et professionnelles. </a:t>
            </a:r>
          </a:p>
        </p:txBody>
      </p:sp>
      <p:sp>
        <p:nvSpPr>
          <p:cNvPr id="63" name="TextBox 62"/>
          <p:cNvSpPr txBox="1"/>
          <p:nvPr/>
        </p:nvSpPr>
        <p:spPr>
          <a:xfrm>
            <a:off x="347549" y="3875079"/>
            <a:ext cx="2487168" cy="1077218"/>
          </a:xfrm>
          <a:prstGeom prst="rect">
            <a:avLst/>
          </a:prstGeom>
          <a:noFill/>
        </p:spPr>
        <p:txBody>
          <a:bodyPr wrap="square" lIns="0" tIns="0" rIns="0" bIns="0" rtlCol="0">
            <a:spAutoFit/>
          </a:bodyPr>
          <a:lstStyle/>
          <a:p>
            <a:pPr>
              <a:spcAft>
                <a:spcPts val="700"/>
              </a:spcAft>
            </a:pPr>
            <a:r>
              <a:rPr lang="fr-FR" sz="1000" dirty="0"/>
              <a:t>Découvrez comment protéger vos données personnelles et votre vie privée en ligne et sur les réseaux sociaux. Découvrez également pourquoi des connaissances et une bonne compréhension de la cybersécurité sont essentielles pour de plus en plus de métiers de l'informatique.</a:t>
            </a:r>
          </a:p>
        </p:txBody>
      </p:sp>
      <p:sp>
        <p:nvSpPr>
          <p:cNvPr id="64" name="TextBox 63"/>
          <p:cNvSpPr txBox="1"/>
          <p:nvPr/>
        </p:nvSpPr>
        <p:spPr>
          <a:xfrm>
            <a:off x="345262" y="5500004"/>
            <a:ext cx="2487168" cy="1282402"/>
          </a:xfrm>
          <a:prstGeom prst="rect">
            <a:avLst/>
          </a:prstGeom>
          <a:noFill/>
        </p:spPr>
        <p:txBody>
          <a:bodyPr wrap="square" lIns="0" tIns="0" rIns="0" bIns="0" rtlCol="0">
            <a:spAutoFit/>
          </a:bodyPr>
          <a:lstStyle/>
          <a:p>
            <a:pPr marL="109728" indent="-109728">
              <a:spcBef>
                <a:spcPts val="400"/>
              </a:spcBef>
              <a:buSzPct val="80000"/>
              <a:buFont typeface="Arial"/>
              <a:buChar char="•"/>
            </a:pPr>
            <a:r>
              <a:rPr lang="fr-FR" sz="1000" dirty="0"/>
              <a:t>5 modules</a:t>
            </a:r>
          </a:p>
          <a:p>
            <a:pPr marL="109728" indent="-109728">
              <a:spcBef>
                <a:spcPts val="400"/>
              </a:spcBef>
              <a:buSzPct val="80000"/>
              <a:buFont typeface="Arial"/>
              <a:buChar char="•"/>
            </a:pPr>
            <a:r>
              <a:rPr lang="fr-FR" sz="1000" dirty="0"/>
              <a:t>Contenu interactif et pédagogique</a:t>
            </a:r>
          </a:p>
          <a:p>
            <a:pPr marL="109728" indent="-109728">
              <a:spcBef>
                <a:spcPts val="400"/>
              </a:spcBef>
              <a:buSzPct val="80000"/>
              <a:buFont typeface="Arial"/>
              <a:buChar char="•"/>
            </a:pPr>
            <a:r>
              <a:rPr lang="fr-FR" sz="1000" dirty="0"/>
              <a:t>8 activités et 7 exercices pratiques favorisant l'assimilation des connaissances</a:t>
            </a:r>
          </a:p>
          <a:p>
            <a:pPr marL="109728" indent="-109728">
              <a:spcBef>
                <a:spcPts val="400"/>
              </a:spcBef>
              <a:buSzPct val="80000"/>
              <a:buFont typeface="Arial"/>
              <a:buChar char="•"/>
            </a:pPr>
            <a:r>
              <a:rPr lang="fr-FR" sz="1000" dirty="0"/>
              <a:t>4 questionnaires et 1 examen final</a:t>
            </a:r>
          </a:p>
          <a:p>
            <a:pPr marL="109728" indent="-109728">
              <a:spcBef>
                <a:spcPts val="400"/>
              </a:spcBef>
              <a:buSzPct val="80000"/>
              <a:buFont typeface="Arial"/>
              <a:buChar char="•"/>
            </a:pPr>
            <a:r>
              <a:rPr lang="fr-FR" sz="1000" dirty="0"/>
              <a:t>Liens vers les ressources connexes</a:t>
            </a:r>
          </a:p>
        </p:txBody>
      </p:sp>
      <p:pic>
        <p:nvPicPr>
          <p:cNvPr id="66" name="Picture 6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01180" y="2092979"/>
            <a:ext cx="2922855" cy="5002058"/>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239482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p:nvPr/>
        </p:nvPicPr>
        <p:blipFill rotWithShape="1">
          <a:blip r:embed="rId3" cstate="print">
            <a:extLst>
              <a:ext uri="{28A0092B-C50C-407E-A947-70E740481C1C}">
                <a14:useLocalDpi xmlns:a14="http://schemas.microsoft.com/office/drawing/2010/main"/>
              </a:ext>
            </a:extLst>
          </a:blip>
          <a:srcRect/>
          <a:stretch/>
        </p:blipFill>
        <p:spPr bwMode="auto">
          <a:xfrm>
            <a:off x="3724887" y="2052144"/>
            <a:ext cx="2915234" cy="4948410"/>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Cybersecurity Essentials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818360" y="1538365"/>
            <a:ext cx="607859" cy="230832"/>
          </a:xfrm>
          <a:prstGeom prst="rect">
            <a:avLst/>
          </a:prstGeom>
          <a:noFill/>
        </p:spPr>
        <p:txBody>
          <a:bodyPr wrap="none" rtlCol="0">
            <a:spAutoFit/>
          </a:bodyPr>
          <a:lstStyle/>
          <a:p>
            <a:r>
              <a:rPr lang="fr-FR" sz="900" dirty="0">
                <a:solidFill>
                  <a:schemeClr val="bg1"/>
                </a:solidFill>
              </a:rPr>
              <a:t>Sécurité</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222801"/>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222801"/>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808556"/>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87470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808556"/>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813025"/>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28894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227269"/>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51" name="TextBox 50"/>
          <p:cNvSpPr txBox="1"/>
          <p:nvPr/>
        </p:nvSpPr>
        <p:spPr>
          <a:xfrm>
            <a:off x="393700" y="2497485"/>
            <a:ext cx="2487168" cy="1231106"/>
          </a:xfrm>
          <a:prstGeom prst="rect">
            <a:avLst/>
          </a:prstGeom>
          <a:noFill/>
        </p:spPr>
        <p:txBody>
          <a:bodyPr wrap="square" lIns="0" tIns="0" rIns="0" bIns="0" rtlCol="0">
            <a:spAutoFit/>
          </a:bodyPr>
          <a:lstStyle/>
          <a:p>
            <a:pPr>
              <a:spcAft>
                <a:spcPts val="700"/>
              </a:spcAft>
            </a:pPr>
            <a:r>
              <a:rPr lang="fr-FR" sz="1000" dirty="0"/>
              <a:t>Cybersecurity Essentials présente les connaissances de base et les compétences essentielles associées aux domaines de la cybersécurité : sécurité des informations, sécurité des systèmes, sécurité du réseau, éthique et lois, et techniques de protection et de réduction des risques utilisées dans les entreprises. </a:t>
            </a:r>
          </a:p>
        </p:txBody>
      </p:sp>
      <p:sp>
        <p:nvSpPr>
          <p:cNvPr id="52" name="TextBox 51"/>
          <p:cNvSpPr txBox="1"/>
          <p:nvPr/>
        </p:nvSpPr>
        <p:spPr>
          <a:xfrm>
            <a:off x="393699" y="4199279"/>
            <a:ext cx="2492739" cy="923330"/>
          </a:xfrm>
          <a:prstGeom prst="rect">
            <a:avLst/>
          </a:prstGeom>
          <a:noFill/>
        </p:spPr>
        <p:txBody>
          <a:bodyPr wrap="square" lIns="0" tIns="0" rIns="0" bIns="0" rtlCol="0">
            <a:spAutoFit/>
          </a:bodyPr>
          <a:lstStyle/>
          <a:p>
            <a:pPr>
              <a:spcAft>
                <a:spcPts val="700"/>
              </a:spcAft>
            </a:pPr>
            <a:r>
              <a:rPr lang="fr-FR" sz="1000" dirty="0"/>
              <a:t>Ce cours est recommandé pour les élèves envisageant de préparer une certification CCNA. Il fournit des compétences fondamentales en sécurité pour les postes de niveau débutant dans les domaines des réseaux et de la sécurité.</a:t>
            </a:r>
          </a:p>
        </p:txBody>
      </p:sp>
      <p:sp>
        <p:nvSpPr>
          <p:cNvPr id="53" name="TextBox 52"/>
          <p:cNvSpPr txBox="1"/>
          <p:nvPr/>
        </p:nvSpPr>
        <p:spPr>
          <a:xfrm>
            <a:off x="388128" y="5620734"/>
            <a:ext cx="2627085" cy="1590179"/>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1000" dirty="0"/>
              <a:t>8 chapitres</a:t>
            </a:r>
          </a:p>
          <a:p>
            <a:pPr marL="109728" indent="-109728">
              <a:spcBef>
                <a:spcPts val="400"/>
              </a:spcBef>
              <a:buSzPct val="80000"/>
              <a:buFont typeface="Arial"/>
              <a:buChar char="•"/>
            </a:pPr>
            <a:r>
              <a:rPr lang="fr-FR" sz="1000" dirty="0"/>
              <a:t>34 exercices interactifs, 10 exercices Cisco Packet Tracer, 12 travaux pratiques favorisant l'assimilation des connaissances</a:t>
            </a:r>
          </a:p>
          <a:p>
            <a:pPr marL="109728" indent="-109728">
              <a:spcBef>
                <a:spcPts val="400"/>
              </a:spcBef>
              <a:buSzPct val="80000"/>
              <a:buFont typeface="Arial"/>
              <a:buChar char="•"/>
            </a:pPr>
            <a:r>
              <a:rPr lang="fr-FR" sz="1000" dirty="0"/>
              <a:t>8 questionnaires (1 par chapitre), 1 examen final</a:t>
            </a:r>
          </a:p>
          <a:p>
            <a:pPr marL="109728" indent="-109728">
              <a:spcBef>
                <a:spcPts val="400"/>
              </a:spcBef>
              <a:buSzPct val="80000"/>
              <a:buFont typeface="Arial"/>
              <a:buChar char="•"/>
            </a:pPr>
            <a:r>
              <a:rPr lang="fr-FR" sz="1000" dirty="0"/>
              <a:t>Liens vers les ressources connexes</a:t>
            </a:r>
          </a:p>
        </p:txBody>
      </p:sp>
      <p:sp>
        <p:nvSpPr>
          <p:cNvPr id="54" name="TextBox 53"/>
          <p:cNvSpPr txBox="1"/>
          <p:nvPr/>
        </p:nvSpPr>
        <p:spPr>
          <a:xfrm>
            <a:off x="306685" y="7566133"/>
            <a:ext cx="2873543" cy="1523494"/>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élèves de l'enseignement secondaire et étudiants ayant effectué deux années d'université</a:t>
            </a:r>
          </a:p>
          <a:p>
            <a:pPr>
              <a:spcBef>
                <a:spcPts val="0"/>
              </a:spcBef>
              <a:spcAft>
                <a:spcPts val="300"/>
              </a:spcAft>
            </a:pPr>
            <a:r>
              <a:rPr lang="fr-FR" sz="950" b="1" dirty="0">
                <a:solidFill>
                  <a:schemeClr val="bg1"/>
                </a:solidFill>
              </a:rPr>
              <a:t>Connaissances préalables requises </a:t>
            </a:r>
            <a:r>
              <a:rPr lang="fr-FR" sz="950" dirty="0">
                <a:solidFill>
                  <a:schemeClr val="bg1"/>
                </a:solidFill>
              </a:rPr>
              <a:t>: Introduction to Cybersecurity</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Langues</a:t>
            </a:r>
            <a:r>
              <a:rPr lang="fr-FR" sz="950" dirty="0">
                <a:solidFill>
                  <a:schemeClr val="bg1"/>
                </a:solidFill>
              </a:rPr>
              <a:t> : allemand, anglais, chinois (simplifié), français, espagnol, japonais, portugais (brésilien), russe et ukrainien </a:t>
            </a:r>
          </a:p>
        </p:txBody>
      </p:sp>
      <p:sp>
        <p:nvSpPr>
          <p:cNvPr id="55" name="TextBox 54"/>
          <p:cNvSpPr txBox="1"/>
          <p:nvPr/>
        </p:nvSpPr>
        <p:spPr>
          <a:xfrm>
            <a:off x="3683299" y="7607168"/>
            <a:ext cx="2873543"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 ou autonome</a:t>
            </a:r>
          </a:p>
          <a:p>
            <a:pPr>
              <a:spcBef>
                <a:spcPts val="0"/>
              </a:spcBef>
              <a:spcAft>
                <a:spcPts val="300"/>
              </a:spcAft>
            </a:pPr>
            <a:r>
              <a:rPr lang="fr-FR" sz="950" b="1" dirty="0">
                <a:solidFill>
                  <a:schemeClr val="bg1"/>
                </a:solidFill>
              </a:rPr>
              <a:t>Durée totale estimée : </a:t>
            </a:r>
            <a:r>
              <a:rPr lang="fr-FR" sz="950" dirty="0">
                <a:solidFill>
                  <a:schemeClr val="bg1"/>
                </a:solidFill>
              </a:rPr>
              <a:t>30 heures</a:t>
            </a:r>
          </a:p>
          <a:p>
            <a:pPr>
              <a:spcBef>
                <a:spcPts val="0"/>
              </a:spcBef>
              <a:spcAft>
                <a:spcPts val="300"/>
              </a:spcAft>
            </a:pPr>
            <a:r>
              <a:rPr lang="fr-FR" sz="950" b="1" dirty="0">
                <a:solidFill>
                  <a:schemeClr val="bg1"/>
                </a:solidFill>
              </a:rPr>
              <a:t>Cours complémentaire recommandé : </a:t>
            </a:r>
            <a:r>
              <a:rPr lang="en-US" sz="950" dirty="0">
                <a:solidFill>
                  <a:schemeClr val="bg1"/>
                </a:solidFill>
              </a:rPr>
              <a:t>CCNA R&amp;S Introduction to Networks and CCNA Cybersecurity Operations</a:t>
            </a:r>
          </a:p>
        </p:txBody>
      </p:sp>
      <p:grpSp>
        <p:nvGrpSpPr>
          <p:cNvPr id="67" name="Group 66"/>
          <p:cNvGrpSpPr>
            <a:grpSpLocks noChangeAspect="1"/>
          </p:cNvGrpSpPr>
          <p:nvPr/>
        </p:nvGrpSpPr>
        <p:grpSpPr>
          <a:xfrm>
            <a:off x="5835449" y="1033155"/>
            <a:ext cx="557784" cy="551050"/>
            <a:chOff x="281403" y="1738453"/>
            <a:chExt cx="288472" cy="284989"/>
          </a:xfrm>
        </p:grpSpPr>
        <p:grpSp>
          <p:nvGrpSpPr>
            <p:cNvPr id="68" name="Group 67"/>
            <p:cNvGrpSpPr>
              <a:grpSpLocks noChangeAspect="1"/>
            </p:cNvGrpSpPr>
            <p:nvPr/>
          </p:nvGrpSpPr>
          <p:grpSpPr>
            <a:xfrm>
              <a:off x="281403" y="1738453"/>
              <a:ext cx="288472" cy="284989"/>
              <a:chOff x="2632787" y="1629410"/>
              <a:chExt cx="1817884" cy="1795938"/>
            </a:xfrm>
          </p:grpSpPr>
          <p:sp>
            <p:nvSpPr>
              <p:cNvPr id="78" name="Chord 7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Chord 7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 name="Group 68"/>
            <p:cNvGrpSpPr>
              <a:grpSpLocks noChangeAspect="1"/>
            </p:cNvGrpSpPr>
            <p:nvPr/>
          </p:nvGrpSpPr>
          <p:grpSpPr>
            <a:xfrm>
              <a:off x="366283" y="1791423"/>
              <a:ext cx="127454" cy="182880"/>
              <a:chOff x="-1050925" y="628650"/>
              <a:chExt cx="609600" cy="874712"/>
            </a:xfrm>
          </p:grpSpPr>
          <p:sp>
            <p:nvSpPr>
              <p:cNvPr id="72"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47" name="Picture 4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8001897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screen">
            <a:extLst>
              <a:ext uri="{28A0092B-C50C-407E-A947-70E740481C1C}">
                <a14:useLocalDpi xmlns:a14="http://schemas.microsoft.com/office/drawing/2010/main"/>
              </a:ext>
            </a:extLst>
          </a:blip>
          <a:srcRect l="26078" t="4977" r="11881" b="62"/>
          <a:stretch/>
        </p:blipFill>
        <p:spPr>
          <a:xfrm>
            <a:off x="3654825" y="2060887"/>
            <a:ext cx="2996847" cy="4968929"/>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CCNA Cybersecurity Operations</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5826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5826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090779"/>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15692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090779"/>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095248"/>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42441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6273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65" name="TextBox 64"/>
          <p:cNvSpPr txBox="1"/>
          <p:nvPr/>
        </p:nvSpPr>
        <p:spPr>
          <a:xfrm>
            <a:off x="377614" y="2499793"/>
            <a:ext cx="2691122" cy="1661993"/>
          </a:xfrm>
          <a:prstGeom prst="rect">
            <a:avLst/>
          </a:prstGeom>
          <a:noFill/>
        </p:spPr>
        <p:txBody>
          <a:bodyPr wrap="square" lIns="0" tIns="0" rIns="0" bIns="0" rtlCol="0">
            <a:spAutoFit/>
          </a:bodyPr>
          <a:lstStyle/>
          <a:p>
            <a:pPr>
              <a:spcAft>
                <a:spcPts val="700"/>
              </a:spcAft>
            </a:pPr>
            <a:r>
              <a:rPr lang="fr-FR" sz="900" dirty="0"/>
              <a:t>Le cours CCNA Cybersecurity Operations présente les compétences et les concepts principaux à maîtriser en matière de sécurité pour surveiller, détecter et analyser la cybercriminalité, le cyberespionnage, les menaces internes, les menaces persistantes avancées, les exigences réglementaires et les autres problématiques liées à la cybersécurité auxquelles sont confrontées les entreprises, tout en donnant les clés pour y répondre. Il met l'accent sur la mise en application des compétences requises pour assurer la disponibilité et la sécurité des réseaux.</a:t>
            </a:r>
          </a:p>
        </p:txBody>
      </p:sp>
      <p:sp>
        <p:nvSpPr>
          <p:cNvPr id="73" name="TextBox 72"/>
          <p:cNvSpPr txBox="1"/>
          <p:nvPr/>
        </p:nvSpPr>
        <p:spPr>
          <a:xfrm>
            <a:off x="380967" y="4457613"/>
            <a:ext cx="2487168" cy="830997"/>
          </a:xfrm>
          <a:prstGeom prst="rect">
            <a:avLst/>
          </a:prstGeom>
          <a:noFill/>
        </p:spPr>
        <p:txBody>
          <a:bodyPr wrap="square" lIns="0" tIns="0" rIns="0" bIns="0" rtlCol="0">
            <a:spAutoFit/>
          </a:bodyPr>
          <a:lstStyle/>
          <a:p>
            <a:pPr>
              <a:spcAft>
                <a:spcPts val="500"/>
              </a:spcAft>
            </a:pPr>
            <a:r>
              <a:rPr lang="fr-FR" sz="900" dirty="0"/>
              <a:t>Les élèves acquièrent des compétences de niveau Associate en cybersécurité, un domaine en pleine croissance, et apprennent à les mettre en application. De plus, cette formation s'aligne sur la certification Cisco CCNA Cybersecurity Operations.</a:t>
            </a:r>
          </a:p>
        </p:txBody>
      </p:sp>
      <p:sp>
        <p:nvSpPr>
          <p:cNvPr id="74" name="TextBox 73"/>
          <p:cNvSpPr txBox="1"/>
          <p:nvPr/>
        </p:nvSpPr>
        <p:spPr>
          <a:xfrm>
            <a:off x="162008" y="5734061"/>
            <a:ext cx="3099666" cy="1951816"/>
          </a:xfrm>
          <a:prstGeom prst="rect">
            <a:avLst/>
          </a:prstGeom>
          <a:noFill/>
        </p:spPr>
        <p:txBody>
          <a:bodyPr wrap="square" lIns="0" tIns="0" rIns="0" bIns="0" numCol="2" spcCol="274320" rtlCol="0">
            <a:spAutoFit/>
          </a:bodyPr>
          <a:lstStyle/>
          <a:p>
            <a:pPr marL="171450" indent="-171450">
              <a:buSzPct val="100000"/>
              <a:buFont typeface="Arial" pitchFamily="34" charset="0"/>
              <a:buChar char="•"/>
            </a:pPr>
            <a:r>
              <a:rPr lang="fr-FR" sz="900" dirty="0"/>
              <a:t>Contenu interactif, examens et questionnaires portant sur les 13 chapitres</a:t>
            </a:r>
          </a:p>
          <a:p>
            <a:pPr marL="171450" lvl="0" indent="-171450">
              <a:buFont typeface="Arial" charset="0"/>
              <a:buChar char="•"/>
            </a:pPr>
            <a:r>
              <a:rPr lang="fr-FR" sz="900" dirty="0"/>
              <a:t>13 quizzlets de mise en application des termes et des concepts appris</a:t>
            </a:r>
            <a:endParaRPr lang="fr-FR" sz="900" dirty="0">
              <a:solidFill>
                <a:schemeClr val="accent1"/>
              </a:solidFill>
            </a:endParaRPr>
          </a:p>
          <a:p>
            <a:pPr marL="171450" lvl="0" indent="-171450">
              <a:buFont typeface="Arial" charset="0"/>
              <a:buChar char="•"/>
            </a:pPr>
            <a:r>
              <a:rPr lang="fr-FR" sz="900" dirty="0"/>
              <a:t>54 activités interactives</a:t>
            </a:r>
          </a:p>
          <a:p>
            <a:pPr marL="171450" lvl="0" indent="-171450">
              <a:buFont typeface="Arial" charset="0"/>
              <a:buChar char="•"/>
            </a:pPr>
            <a:r>
              <a:rPr lang="fr-FR" sz="900" dirty="0"/>
              <a:t>45 ateliers pratiques (dont 27 sur des machines virtuelles)</a:t>
            </a:r>
          </a:p>
          <a:p>
            <a:pPr marL="109728" indent="-109728">
              <a:spcBef>
                <a:spcPts val="400"/>
              </a:spcBef>
              <a:buSzPct val="80000"/>
              <a:buFont typeface="Arial"/>
              <a:buChar char="•"/>
            </a:pPr>
            <a:endParaRPr lang="fr-FR" sz="900" dirty="0"/>
          </a:p>
          <a:p>
            <a:pPr marL="109728" indent="-109728">
              <a:spcBef>
                <a:spcPts val="400"/>
              </a:spcBef>
              <a:buSzPct val="80000"/>
              <a:buFont typeface="Arial"/>
              <a:buChar char="•"/>
            </a:pPr>
            <a:endParaRPr lang="fr-FR" sz="900" dirty="0"/>
          </a:p>
          <a:p>
            <a:pPr marL="171450" lvl="0" indent="-171450">
              <a:buFont typeface="Arial" charset="0"/>
              <a:buChar char="•"/>
            </a:pPr>
            <a:r>
              <a:rPr lang="fr-FR" sz="900" dirty="0"/>
              <a:t>5 exercices sur Packet Tracer</a:t>
            </a:r>
          </a:p>
          <a:p>
            <a:pPr marL="171450" lvl="0" indent="-171450">
              <a:buFont typeface="Arial" charset="0"/>
              <a:buChar char="•"/>
            </a:pPr>
            <a:r>
              <a:rPr lang="fr-FR" sz="900" dirty="0"/>
              <a:t>Modes d'évaluation communs : évaluation des compétences, examen final blanc et examen final</a:t>
            </a:r>
          </a:p>
          <a:p>
            <a:pPr marL="171450" lvl="0" indent="-171450">
              <a:buFont typeface="Arial" charset="0"/>
              <a:buChar char="•"/>
            </a:pPr>
            <a:r>
              <a:rPr lang="fr-FR" sz="900" dirty="0"/>
              <a:t>2 examens blancs de certification</a:t>
            </a:r>
          </a:p>
          <a:p>
            <a:pPr marL="171450"/>
            <a:r>
              <a:rPr lang="fr-FR" sz="900" dirty="0"/>
              <a:t>210-250 SECFND</a:t>
            </a:r>
          </a:p>
          <a:p>
            <a:pPr marL="171450"/>
            <a:r>
              <a:rPr lang="fr-FR" sz="900" dirty="0"/>
              <a:t>210-255 SECOP</a:t>
            </a:r>
          </a:p>
        </p:txBody>
      </p:sp>
      <p:sp>
        <p:nvSpPr>
          <p:cNvPr id="75" name="TextBox 74"/>
          <p:cNvSpPr txBox="1"/>
          <p:nvPr/>
        </p:nvSpPr>
        <p:spPr>
          <a:xfrm>
            <a:off x="336289" y="7504189"/>
            <a:ext cx="2996846" cy="784830"/>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a:t>
            </a:r>
            <a:r>
              <a:rPr lang="fr-FR" sz="1000" dirty="0">
                <a:solidFill>
                  <a:schemeClr val="bg1"/>
                </a:solidFill>
              </a:rPr>
              <a:t> : étudiants en cycles universitaires de 2 ou 4 ans et au-delà </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 </a:t>
            </a:r>
            <a:r>
              <a:rPr lang="fr-FR" sz="1000" dirty="0">
                <a:solidFill>
                  <a:schemeClr val="bg1"/>
                </a:solidFill>
              </a:rPr>
              <a:t>oui</a:t>
            </a:r>
          </a:p>
        </p:txBody>
      </p:sp>
      <p:sp>
        <p:nvSpPr>
          <p:cNvPr id="76" name="TextBox 75"/>
          <p:cNvSpPr txBox="1"/>
          <p:nvPr/>
        </p:nvSpPr>
        <p:spPr>
          <a:xfrm>
            <a:off x="3654826" y="7512837"/>
            <a:ext cx="2996846" cy="1284967"/>
          </a:xfrm>
          <a:prstGeom prst="rect">
            <a:avLst/>
          </a:prstGeom>
          <a:noFill/>
        </p:spPr>
        <p:txBody>
          <a:bodyPr wrap="square" rtlCol="0">
            <a:spAutoFit/>
          </a:bodyPr>
          <a:lstStyle/>
          <a:p>
            <a:pPr>
              <a:spcBef>
                <a:spcPts val="0"/>
              </a:spcBef>
              <a:spcAft>
                <a:spcPts val="300"/>
              </a:spcAft>
            </a:pPr>
            <a:r>
              <a:rPr lang="fr-FR" sz="1000" b="1" dirty="0">
                <a:solidFill>
                  <a:schemeClr val="bg1"/>
                </a:solidFill>
              </a:rPr>
              <a:t>Langues : </a:t>
            </a:r>
            <a:r>
              <a:rPr lang="fr-FR" sz="1000" dirty="0">
                <a:solidFill>
                  <a:schemeClr val="bg1"/>
                </a:solidFill>
              </a:rPr>
              <a:t>anglais, chinois (simplifié), espagnol, français, japonais</a:t>
            </a:r>
          </a:p>
          <a:p>
            <a:pPr>
              <a:spcBef>
                <a:spcPts val="0"/>
              </a:spcBef>
              <a:spcAft>
                <a:spcPts val="300"/>
              </a:spcAft>
            </a:pPr>
            <a:r>
              <a:rPr lang="fr-FR" sz="1000" b="1" dirty="0">
                <a:solidFill>
                  <a:schemeClr val="bg1"/>
                </a:solidFill>
              </a:rPr>
              <a:t>Mode de formation : </a:t>
            </a:r>
            <a:r>
              <a:rPr lang="fr-FR" sz="1000" dirty="0">
                <a:solidFill>
                  <a:schemeClr val="bg1"/>
                </a:solidFill>
              </a:rPr>
              <a:t>dispensée par un instructeur</a:t>
            </a:r>
          </a:p>
          <a:p>
            <a:pPr>
              <a:spcBef>
                <a:spcPts val="0"/>
              </a:spcBef>
              <a:spcAft>
                <a:spcPts val="300"/>
              </a:spcAft>
            </a:pPr>
            <a:r>
              <a:rPr lang="fr-FR" sz="1000" b="1" dirty="0">
                <a:solidFill>
                  <a:schemeClr val="bg1"/>
                </a:solidFill>
              </a:rPr>
              <a:t>Durée totale estimée : </a:t>
            </a:r>
            <a:r>
              <a:rPr lang="fr-FR" sz="1000" dirty="0">
                <a:solidFill>
                  <a:schemeClr val="bg1"/>
                </a:solidFill>
              </a:rPr>
              <a:t>70 heures</a:t>
            </a:r>
          </a:p>
          <a:p>
            <a:pPr>
              <a:spcBef>
                <a:spcPts val="0"/>
              </a:spcBef>
              <a:spcAft>
                <a:spcPts val="300"/>
              </a:spcAft>
            </a:pPr>
            <a:r>
              <a:rPr lang="fr-FR" sz="1000" b="1" dirty="0">
                <a:solidFill>
                  <a:schemeClr val="bg1"/>
                </a:solidFill>
              </a:rPr>
              <a:t>Formation complémentaire recommandée : </a:t>
            </a:r>
            <a:r>
              <a:rPr lang="fr-FR" sz="1000" dirty="0">
                <a:solidFill>
                  <a:schemeClr val="bg1"/>
                </a:solidFill>
              </a:rPr>
              <a:t>CCNA Security</a:t>
            </a:r>
          </a:p>
        </p:txBody>
      </p:sp>
      <p:sp>
        <p:nvSpPr>
          <p:cNvPr id="80" name="TextBox 79"/>
          <p:cNvSpPr txBox="1"/>
          <p:nvPr/>
        </p:nvSpPr>
        <p:spPr>
          <a:xfrm>
            <a:off x="5818360" y="1538365"/>
            <a:ext cx="607859" cy="230832"/>
          </a:xfrm>
          <a:prstGeom prst="rect">
            <a:avLst/>
          </a:prstGeom>
          <a:noFill/>
        </p:spPr>
        <p:txBody>
          <a:bodyPr wrap="none" rtlCol="0">
            <a:spAutoFit/>
          </a:bodyPr>
          <a:lstStyle/>
          <a:p>
            <a:r>
              <a:rPr lang="fr-FR" sz="900" dirty="0">
                <a:solidFill>
                  <a:schemeClr val="bg1"/>
                </a:solidFill>
              </a:rPr>
              <a:t>Sécurité</a:t>
            </a:r>
          </a:p>
        </p:txBody>
      </p:sp>
      <p:grpSp>
        <p:nvGrpSpPr>
          <p:cNvPr id="81" name="Group 80"/>
          <p:cNvGrpSpPr>
            <a:grpSpLocks noChangeAspect="1"/>
          </p:cNvGrpSpPr>
          <p:nvPr/>
        </p:nvGrpSpPr>
        <p:grpSpPr>
          <a:xfrm>
            <a:off x="5835449" y="1033155"/>
            <a:ext cx="557784" cy="551050"/>
            <a:chOff x="281403" y="1738453"/>
            <a:chExt cx="288472" cy="284989"/>
          </a:xfrm>
        </p:grpSpPr>
        <p:grpSp>
          <p:nvGrpSpPr>
            <p:cNvPr id="82" name="Group 81"/>
            <p:cNvGrpSpPr>
              <a:grpSpLocks noChangeAspect="1"/>
            </p:cNvGrpSpPr>
            <p:nvPr/>
          </p:nvGrpSpPr>
          <p:grpSpPr>
            <a:xfrm>
              <a:off x="281403" y="1738453"/>
              <a:ext cx="288472" cy="284989"/>
              <a:chOff x="2632787" y="1629410"/>
              <a:chExt cx="1817884" cy="1795938"/>
            </a:xfrm>
          </p:grpSpPr>
          <p:sp>
            <p:nvSpPr>
              <p:cNvPr id="88" name="Chord 8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Chord 8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a:grpSpLocks noChangeAspect="1"/>
            </p:cNvGrpSpPr>
            <p:nvPr/>
          </p:nvGrpSpPr>
          <p:grpSpPr>
            <a:xfrm>
              <a:off x="366283" y="1791423"/>
              <a:ext cx="127454" cy="182880"/>
              <a:chOff x="-1050925" y="628650"/>
              <a:chExt cx="609600" cy="874712"/>
            </a:xfrm>
          </p:grpSpPr>
          <p:sp>
            <p:nvSpPr>
              <p:cNvPr id="84"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53" name="Picture 5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04165337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2240" y="2064979"/>
            <a:ext cx="2922019" cy="4826512"/>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CCNA Security</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437292"/>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437292"/>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02304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08919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023045"/>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027514"/>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50343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441760"/>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65" name="TextBox 64"/>
          <p:cNvSpPr txBox="1"/>
          <p:nvPr/>
        </p:nvSpPr>
        <p:spPr>
          <a:xfrm>
            <a:off x="377614" y="2496560"/>
            <a:ext cx="2487168" cy="1474763"/>
          </a:xfrm>
          <a:prstGeom prst="rect">
            <a:avLst/>
          </a:prstGeom>
          <a:noFill/>
        </p:spPr>
        <p:txBody>
          <a:bodyPr wrap="square" lIns="0" tIns="0" rIns="0" bIns="0" rtlCol="0">
            <a:spAutoFit/>
          </a:bodyPr>
          <a:lstStyle/>
          <a:p>
            <a:pPr>
              <a:spcAft>
                <a:spcPts val="600"/>
              </a:spcAft>
            </a:pPr>
            <a:r>
              <a:rPr lang="fr-FR" sz="900" dirty="0"/>
              <a:t>Le cours CCNA Security constitue une introduction aux concepts de sécurité essentiels et aux compétences nécessaires au dépannage et à la surveillance de réseaux informatiques en vue d'assurer l'intégrité des périphériques et des données.</a:t>
            </a:r>
          </a:p>
          <a:p>
            <a:pPr>
              <a:spcAft>
                <a:spcPts val="700"/>
              </a:spcAft>
            </a:pPr>
            <a:r>
              <a:rPr lang="fr-FR" sz="900" dirty="0"/>
              <a:t>Il met l'accent sur l'application pratique des compétences nécessaires pour concevoir, implémenter et gérer les systèmes de sécurité des réseaux.</a:t>
            </a:r>
          </a:p>
        </p:txBody>
      </p:sp>
      <p:sp>
        <p:nvSpPr>
          <p:cNvPr id="73" name="TextBox 72"/>
          <p:cNvSpPr txBox="1"/>
          <p:nvPr/>
        </p:nvSpPr>
        <p:spPr>
          <a:xfrm>
            <a:off x="380967" y="4389879"/>
            <a:ext cx="2487168" cy="969496"/>
          </a:xfrm>
          <a:prstGeom prst="rect">
            <a:avLst/>
          </a:prstGeom>
          <a:noFill/>
        </p:spPr>
        <p:txBody>
          <a:bodyPr wrap="square" lIns="0" tIns="0" rIns="0" bIns="0" rtlCol="0">
            <a:spAutoFit/>
          </a:bodyPr>
          <a:lstStyle/>
          <a:p>
            <a:pPr>
              <a:spcAft>
                <a:spcPts val="700"/>
              </a:spcAft>
            </a:pPr>
            <a:r>
              <a:rPr lang="fr-FR" sz="900" dirty="0"/>
              <a:t>Personnes ayant suivi le cours CCNA R&amp;S intéressées par une expertise dans les domaines de la sécurité des bâtiments et la protection des données en vue de l'obtention de la certification professionnelle Cisco CCNA Security et d'emplois en tant que spécialistes de la sécurité des réseaux.</a:t>
            </a:r>
          </a:p>
        </p:txBody>
      </p:sp>
      <p:sp>
        <p:nvSpPr>
          <p:cNvPr id="74" name="TextBox 73"/>
          <p:cNvSpPr txBox="1"/>
          <p:nvPr/>
        </p:nvSpPr>
        <p:spPr>
          <a:xfrm>
            <a:off x="361418" y="5813084"/>
            <a:ext cx="2751568" cy="1463040"/>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900" dirty="0"/>
              <a:t>Examens et questionnaires portant sur les 11 chapitres</a:t>
            </a:r>
          </a:p>
          <a:p>
            <a:pPr marL="109728" indent="-109728">
              <a:spcBef>
                <a:spcPts val="400"/>
              </a:spcBef>
              <a:buSzPct val="80000"/>
              <a:buFont typeface="Arial"/>
              <a:buChar char="•"/>
            </a:pPr>
            <a:r>
              <a:rPr lang="fr-FR" sz="900" dirty="0"/>
              <a:t>13 activités Cisco Packet Tracer et 1 évaluation des compétences sur Packet Tracer</a:t>
            </a:r>
          </a:p>
          <a:p>
            <a:pPr marL="109728" indent="-109728">
              <a:spcBef>
                <a:spcPts val="400"/>
              </a:spcBef>
              <a:buSzPct val="80000"/>
              <a:buFont typeface="Arial"/>
              <a:buChar char="•"/>
            </a:pPr>
            <a:r>
              <a:rPr lang="fr-FR" sz="900" dirty="0"/>
              <a:t>16 ateliers pratiques</a:t>
            </a:r>
          </a:p>
          <a:p>
            <a:pPr marL="109728" indent="-109728">
              <a:spcBef>
                <a:spcPts val="400"/>
              </a:spcBef>
              <a:buSzPct val="80000"/>
              <a:buFont typeface="Arial"/>
              <a:buChar char="•"/>
            </a:pPr>
            <a:r>
              <a:rPr lang="fr-FR" sz="900" dirty="0"/>
              <a:t>Modes d'évaluation communs : test préliminaire, examen blanc de certification, examen final blanc, examen final et évaluation des compétences (SBA)</a:t>
            </a:r>
          </a:p>
        </p:txBody>
      </p:sp>
      <p:sp>
        <p:nvSpPr>
          <p:cNvPr id="75" name="TextBox 74"/>
          <p:cNvSpPr txBox="1"/>
          <p:nvPr/>
        </p:nvSpPr>
        <p:spPr>
          <a:xfrm>
            <a:off x="336289" y="7560634"/>
            <a:ext cx="2996846" cy="1477328"/>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 </a:t>
            </a:r>
            <a:r>
              <a:rPr lang="fr-FR" sz="1000" dirty="0">
                <a:solidFill>
                  <a:schemeClr val="bg1"/>
                </a:solidFill>
              </a:rPr>
              <a:t>: étudiants ayant effectué deux ou quatre années d'université dans le domaine des réseaux ou de l'ingénierie</a:t>
            </a:r>
          </a:p>
          <a:p>
            <a:pPr>
              <a:spcBef>
                <a:spcPts val="0"/>
              </a:spcBef>
              <a:spcAft>
                <a:spcPts val="300"/>
              </a:spcAft>
            </a:pPr>
            <a:r>
              <a:rPr lang="fr-FR" sz="1000" b="1" dirty="0">
                <a:solidFill>
                  <a:schemeClr val="bg1"/>
                </a:solidFill>
              </a:rPr>
              <a:t>Connaissances préalables requises :</a:t>
            </a:r>
            <a:r>
              <a:rPr lang="fr-FR" sz="1000" dirty="0">
                <a:solidFill>
                  <a:schemeClr val="bg1"/>
                </a:solidFill>
              </a:rPr>
              <a:t> CCNA R&amp;S : ITN et RSE (CCENT)</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oui</a:t>
            </a:r>
          </a:p>
          <a:p>
            <a:pPr>
              <a:spcBef>
                <a:spcPts val="0"/>
              </a:spcBef>
              <a:spcAft>
                <a:spcPts val="300"/>
              </a:spcAft>
            </a:pPr>
            <a:r>
              <a:rPr lang="fr-FR" sz="1000" b="1" dirty="0">
                <a:solidFill>
                  <a:schemeClr val="bg1"/>
                </a:solidFill>
              </a:rPr>
              <a:t>Langue</a:t>
            </a:r>
            <a:r>
              <a:rPr lang="fr-FR" sz="1000" dirty="0">
                <a:solidFill>
                  <a:schemeClr val="bg1"/>
                </a:solidFill>
              </a:rPr>
              <a:t> : anglais et russe</a:t>
            </a:r>
          </a:p>
          <a:p>
            <a:pPr>
              <a:spcBef>
                <a:spcPts val="0"/>
              </a:spcBef>
              <a:spcAft>
                <a:spcPts val="300"/>
              </a:spcAft>
            </a:pPr>
            <a:endParaRPr lang="fr-FR" sz="1000" dirty="0">
              <a:solidFill>
                <a:schemeClr val="bg1"/>
              </a:solidFill>
            </a:endParaRPr>
          </a:p>
        </p:txBody>
      </p:sp>
      <p:sp>
        <p:nvSpPr>
          <p:cNvPr id="76" name="TextBox 75"/>
          <p:cNvSpPr txBox="1"/>
          <p:nvPr/>
        </p:nvSpPr>
        <p:spPr>
          <a:xfrm>
            <a:off x="3654826" y="7569282"/>
            <a:ext cx="2996846" cy="938719"/>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a:t>
            </a:r>
            <a:r>
              <a:rPr lang="fr-FR" sz="1000" dirty="0">
                <a:solidFill>
                  <a:schemeClr val="bg1"/>
                </a:solidFill>
              </a:rPr>
              <a:t> : dispensée par un instructeur</a:t>
            </a:r>
          </a:p>
          <a:p>
            <a:pPr>
              <a:spcBef>
                <a:spcPts val="0"/>
              </a:spcBef>
              <a:spcAft>
                <a:spcPts val="300"/>
              </a:spcAft>
            </a:pPr>
            <a:r>
              <a:rPr lang="fr-FR" sz="1000" b="1" dirty="0">
                <a:solidFill>
                  <a:schemeClr val="bg1"/>
                </a:solidFill>
              </a:rPr>
              <a:t>Durée totale estimée : </a:t>
            </a:r>
            <a:r>
              <a:rPr lang="fr-FR" sz="1000" dirty="0">
                <a:solidFill>
                  <a:schemeClr val="bg1"/>
                </a:solidFill>
              </a:rPr>
              <a:t>70 heures</a:t>
            </a:r>
          </a:p>
          <a:p>
            <a:pPr>
              <a:spcBef>
                <a:spcPts val="0"/>
              </a:spcBef>
              <a:spcAft>
                <a:spcPts val="300"/>
              </a:spcAft>
            </a:pPr>
            <a:r>
              <a:rPr lang="fr-FR" sz="1000" b="1" dirty="0">
                <a:solidFill>
                  <a:schemeClr val="bg1"/>
                </a:solidFill>
              </a:rPr>
              <a:t>Cours complémentaire recommandé </a:t>
            </a:r>
            <a:r>
              <a:rPr lang="fr-FR" sz="1000" dirty="0">
                <a:solidFill>
                  <a:schemeClr val="bg1"/>
                </a:solidFill>
              </a:rPr>
              <a:t>: CCNP R&amp;S ROUTE</a:t>
            </a:r>
          </a:p>
        </p:txBody>
      </p:sp>
      <p:sp>
        <p:nvSpPr>
          <p:cNvPr id="80" name="TextBox 79"/>
          <p:cNvSpPr txBox="1"/>
          <p:nvPr/>
        </p:nvSpPr>
        <p:spPr>
          <a:xfrm>
            <a:off x="5818360" y="1538365"/>
            <a:ext cx="607859" cy="230832"/>
          </a:xfrm>
          <a:prstGeom prst="rect">
            <a:avLst/>
          </a:prstGeom>
          <a:noFill/>
        </p:spPr>
        <p:txBody>
          <a:bodyPr wrap="none" rtlCol="0">
            <a:spAutoFit/>
          </a:bodyPr>
          <a:lstStyle/>
          <a:p>
            <a:r>
              <a:rPr lang="fr-FR" sz="900" dirty="0">
                <a:solidFill>
                  <a:schemeClr val="bg1"/>
                </a:solidFill>
              </a:rPr>
              <a:t>Sécurité</a:t>
            </a:r>
          </a:p>
        </p:txBody>
      </p:sp>
      <p:grpSp>
        <p:nvGrpSpPr>
          <p:cNvPr id="81" name="Group 80"/>
          <p:cNvGrpSpPr>
            <a:grpSpLocks noChangeAspect="1"/>
          </p:cNvGrpSpPr>
          <p:nvPr/>
        </p:nvGrpSpPr>
        <p:grpSpPr>
          <a:xfrm>
            <a:off x="5835449" y="1033155"/>
            <a:ext cx="557784" cy="551050"/>
            <a:chOff x="281403" y="1738453"/>
            <a:chExt cx="288472" cy="284989"/>
          </a:xfrm>
        </p:grpSpPr>
        <p:grpSp>
          <p:nvGrpSpPr>
            <p:cNvPr id="82" name="Group 81"/>
            <p:cNvGrpSpPr>
              <a:grpSpLocks noChangeAspect="1"/>
            </p:cNvGrpSpPr>
            <p:nvPr/>
          </p:nvGrpSpPr>
          <p:grpSpPr>
            <a:xfrm>
              <a:off x="281403" y="1738453"/>
              <a:ext cx="288472" cy="284989"/>
              <a:chOff x="2632787" y="1629410"/>
              <a:chExt cx="1817884" cy="1795938"/>
            </a:xfrm>
          </p:grpSpPr>
          <p:sp>
            <p:nvSpPr>
              <p:cNvPr id="88" name="Chord 8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Chord 8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a:grpSpLocks noChangeAspect="1"/>
            </p:cNvGrpSpPr>
            <p:nvPr/>
          </p:nvGrpSpPr>
          <p:grpSpPr>
            <a:xfrm>
              <a:off x="366283" y="1791423"/>
              <a:ext cx="127454" cy="182880"/>
              <a:chOff x="-1050925" y="628650"/>
              <a:chExt cx="609600" cy="874712"/>
            </a:xfrm>
          </p:grpSpPr>
          <p:sp>
            <p:nvSpPr>
              <p:cNvPr id="84"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90" name="Picture 89"/>
          <p:cNvPicPr>
            <a:picLocks noChangeAspect="1"/>
          </p:cNvPicPr>
          <p:nvPr/>
        </p:nvPicPr>
        <p:blipFill rotWithShape="1">
          <a:blip r:embed="rId5" cstate="print">
            <a:extLst>
              <a:ext uri="{28A0092B-C50C-407E-A947-70E740481C1C}">
                <a14:useLocalDpi xmlns:a14="http://schemas.microsoft.com/office/drawing/2010/main"/>
              </a:ext>
            </a:extLst>
          </a:blip>
          <a:srcRect t="-197"/>
          <a:stretch/>
        </p:blipFill>
        <p:spPr>
          <a:xfrm>
            <a:off x="3708434" y="2034878"/>
            <a:ext cx="2905825" cy="4974288"/>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4035585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a:ext>
            </a:extLst>
          </a:blip>
          <a:stretch>
            <a:fillRect/>
          </a:stretch>
        </p:blipFill>
        <p:spPr>
          <a:xfrm>
            <a:off x="1" y="-8164"/>
            <a:ext cx="6858000" cy="526442"/>
          </a:xfrm>
          <a:prstGeom prst="rect">
            <a:avLst/>
          </a:prstGeom>
        </p:spPr>
      </p:pic>
      <p:sp>
        <p:nvSpPr>
          <p:cNvPr id="3" name="Rectangle 2"/>
          <p:cNvSpPr/>
          <p:nvPr/>
        </p:nvSpPr>
        <p:spPr>
          <a:xfrm>
            <a:off x="0" y="1579244"/>
            <a:ext cx="6858000" cy="2403932"/>
          </a:xfrm>
          <a:prstGeom prst="rect">
            <a:avLst/>
          </a:prstGeom>
          <a:solidFill>
            <a:srgbClr val="0050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p:cNvSpPr/>
          <p:nvPr/>
        </p:nvSpPr>
        <p:spPr>
          <a:xfrm>
            <a:off x="342900" y="1677708"/>
            <a:ext cx="6172200" cy="2242665"/>
          </a:xfrm>
          <a:prstGeom prst="rect">
            <a:avLst/>
          </a:prstGeom>
        </p:spPr>
        <p:txBody>
          <a:bodyPr wrap="square">
            <a:spAutoFit/>
          </a:bodyPr>
          <a:lstStyle/>
          <a:p>
            <a:pPr>
              <a:lnSpc>
                <a:spcPct val="115000"/>
              </a:lnSpc>
              <a:spcBef>
                <a:spcPts val="500"/>
              </a:spcBef>
            </a:pPr>
            <a:r>
              <a:rPr lang="fr-FR" sz="1150" dirty="0">
                <a:solidFill>
                  <a:srgbClr val="FFFFFF"/>
                </a:solidFill>
                <a:effectLst/>
              </a:rPr>
              <a:t>Cisco Networking Academy est un programme d'acquisition de compétences IT et de développement professionnel destiné à des établissements d'enseignement et à des particuliers dans le monde entier.</a:t>
            </a:r>
            <a:endParaRPr lang="fr-FR" sz="1150" dirty="0">
              <a:effectLst/>
              <a:latin typeface="Calibri" charset="0"/>
              <a:ea typeface="Calibri" charset="0"/>
              <a:cs typeface="Calibri" charset="0"/>
            </a:endParaRPr>
          </a:p>
          <a:p>
            <a:pPr marR="63500">
              <a:lnSpc>
                <a:spcPct val="115000"/>
              </a:lnSpc>
              <a:spcBef>
                <a:spcPts val="500"/>
              </a:spcBef>
            </a:pPr>
            <a:r>
              <a:rPr lang="fr-FR" sz="1150" dirty="0">
                <a:solidFill>
                  <a:srgbClr val="FFFFFF"/>
                </a:solidFill>
                <a:effectLst/>
              </a:rPr>
              <a:t>Depuis 1997, plus de 7,8 millions de personnes ont rejoint la Cisco Networking Academy et sont devenues un réel facteur de changement dans</a:t>
            </a:r>
            <a:r>
              <a:rPr lang="fr-FR" sz="1150" dirty="0"/>
              <a:t> </a:t>
            </a:r>
            <a:r>
              <a:rPr lang="fr-FR" sz="1150" dirty="0">
                <a:solidFill>
                  <a:srgbClr val="FFFFFF"/>
                </a:solidFill>
                <a:effectLst/>
              </a:rPr>
              <a:t>l'économie mondiale.</a:t>
            </a:r>
            <a:endParaRPr lang="fr-FR" sz="1150" dirty="0">
              <a:effectLst/>
              <a:latin typeface="Calibri" charset="0"/>
              <a:ea typeface="Calibri" charset="0"/>
              <a:cs typeface="Calibri" charset="0"/>
            </a:endParaRPr>
          </a:p>
          <a:p>
            <a:pPr marR="64135">
              <a:lnSpc>
                <a:spcPct val="115000"/>
              </a:lnSpc>
              <a:spcBef>
                <a:spcPts val="500"/>
              </a:spcBef>
            </a:pPr>
            <a:r>
              <a:rPr lang="fr-FR" sz="1150" dirty="0">
                <a:solidFill>
                  <a:srgbClr val="FFFFFF"/>
                </a:solidFill>
                <a:effectLst/>
              </a:rPr>
              <a:t>La Cisco Networking Academy est l'un des piliers de la politique de responsabilité sociale de Cisco. Elle propose des cours magistraux, des supports de formation en ligne, des outils interactifs et des ateliers pratiques à des élèves de tous les milieux socio-économiques, afin qu'ils acquièrent les connaissances et les compétences nécessaires pour réussir dans un marché axé sur la technologie.</a:t>
            </a:r>
            <a:endParaRPr lang="fr-FR" sz="1150" dirty="0">
              <a:effectLst/>
              <a:latin typeface="Calibri" charset="0"/>
              <a:ea typeface="Calibri" charset="0"/>
              <a:cs typeface="Calibri" charset="0"/>
            </a:endParaRPr>
          </a:p>
        </p:txBody>
      </p:sp>
      <p:sp>
        <p:nvSpPr>
          <p:cNvPr id="6" name="Rectangle 5"/>
          <p:cNvSpPr/>
          <p:nvPr/>
        </p:nvSpPr>
        <p:spPr>
          <a:xfrm>
            <a:off x="121920" y="864095"/>
            <a:ext cx="6736080" cy="461665"/>
          </a:xfrm>
          <a:prstGeom prst="rect">
            <a:avLst/>
          </a:prstGeom>
        </p:spPr>
        <p:txBody>
          <a:bodyPr wrap="square">
            <a:spAutoFit/>
          </a:bodyPr>
          <a:lstStyle/>
          <a:p>
            <a:r>
              <a:rPr lang="fr-FR" sz="2400" dirty="0">
                <a:solidFill>
                  <a:srgbClr val="005073"/>
                </a:solidFill>
                <a:effectLst/>
              </a:rPr>
              <a:t>Cisco Networking Academy</a:t>
            </a:r>
            <a:endParaRPr lang="fr-FR" sz="2400" dirty="0"/>
          </a:p>
        </p:txBody>
      </p:sp>
      <p:sp>
        <p:nvSpPr>
          <p:cNvPr id="7" name="Chord 6"/>
          <p:cNvSpPr/>
          <p:nvPr/>
        </p:nvSpPr>
        <p:spPr>
          <a:xfrm>
            <a:off x="1139078" y="4945354"/>
            <a:ext cx="1010923" cy="1010923"/>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hord 7"/>
          <p:cNvSpPr/>
          <p:nvPr/>
        </p:nvSpPr>
        <p:spPr>
          <a:xfrm rot="10800000">
            <a:off x="1117290" y="4943483"/>
            <a:ext cx="1010923" cy="1010923"/>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hord 8"/>
          <p:cNvSpPr/>
          <p:nvPr/>
        </p:nvSpPr>
        <p:spPr>
          <a:xfrm>
            <a:off x="3021051" y="4950663"/>
            <a:ext cx="1010923" cy="1010923"/>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hord 9"/>
          <p:cNvSpPr/>
          <p:nvPr/>
        </p:nvSpPr>
        <p:spPr>
          <a:xfrm rot="10800000">
            <a:off x="2999262" y="4948792"/>
            <a:ext cx="1010923" cy="1010923"/>
          </a:xfrm>
          <a:prstGeom prst="chord">
            <a:avLst>
              <a:gd name="adj1" fmla="val 5467745"/>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ord 10"/>
          <p:cNvSpPr/>
          <p:nvPr/>
        </p:nvSpPr>
        <p:spPr>
          <a:xfrm>
            <a:off x="4888246" y="4955972"/>
            <a:ext cx="1010923" cy="1010923"/>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hord 11"/>
          <p:cNvSpPr/>
          <p:nvPr/>
        </p:nvSpPr>
        <p:spPr>
          <a:xfrm rot="10800000">
            <a:off x="4866457" y="4954102"/>
            <a:ext cx="1010923" cy="1010923"/>
          </a:xfrm>
          <a:prstGeom prst="chord">
            <a:avLst>
              <a:gd name="adj1" fmla="val 5467745"/>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15397" y="5993250"/>
            <a:ext cx="1992415" cy="738664"/>
          </a:xfrm>
          <a:prstGeom prst="rect">
            <a:avLst/>
          </a:prstGeom>
        </p:spPr>
        <p:txBody>
          <a:bodyPr wrap="square">
            <a:spAutoFit/>
          </a:bodyPr>
          <a:lstStyle/>
          <a:p>
            <a:pPr algn="ctr"/>
            <a:r>
              <a:rPr lang="fr-FR" sz="1400" dirty="0">
                <a:solidFill>
                  <a:srgbClr val="004C69"/>
                </a:solidFill>
              </a:rPr>
              <a:t>Innovez comme des experts technologiques</a:t>
            </a:r>
          </a:p>
        </p:txBody>
      </p:sp>
      <p:sp>
        <p:nvSpPr>
          <p:cNvPr id="14" name="Rectangle 13"/>
          <p:cNvSpPr/>
          <p:nvPr/>
        </p:nvSpPr>
        <p:spPr>
          <a:xfrm>
            <a:off x="2606713" y="5993251"/>
            <a:ext cx="1811286" cy="738664"/>
          </a:xfrm>
          <a:prstGeom prst="rect">
            <a:avLst/>
          </a:prstGeom>
        </p:spPr>
        <p:txBody>
          <a:bodyPr wrap="square">
            <a:spAutoFit/>
          </a:bodyPr>
          <a:lstStyle/>
          <a:p>
            <a:pPr algn="ctr"/>
            <a:r>
              <a:rPr lang="fr-FR" sz="1400" dirty="0">
                <a:solidFill>
                  <a:srgbClr val="004C69"/>
                </a:solidFill>
              </a:rPr>
              <a:t>Réfléchissez comme des entrepreneurs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1135" y="5169030"/>
            <a:ext cx="574188" cy="574189"/>
          </a:xfrm>
          <a:prstGeom prst="rect">
            <a:avLst/>
          </a:prstGeom>
        </p:spPr>
      </p:pic>
      <p:sp>
        <p:nvSpPr>
          <p:cNvPr id="16" name="Rectangle 15"/>
          <p:cNvSpPr/>
          <p:nvPr/>
        </p:nvSpPr>
        <p:spPr>
          <a:xfrm>
            <a:off x="4390733" y="6005950"/>
            <a:ext cx="1992415" cy="954107"/>
          </a:xfrm>
          <a:prstGeom prst="rect">
            <a:avLst/>
          </a:prstGeom>
        </p:spPr>
        <p:txBody>
          <a:bodyPr wrap="square">
            <a:spAutoFit/>
          </a:bodyPr>
          <a:lstStyle/>
          <a:p>
            <a:pPr algn="ctr"/>
            <a:r>
              <a:rPr lang="fr-FR" sz="1400" dirty="0">
                <a:solidFill>
                  <a:srgbClr val="004C69"/>
                </a:solidFill>
              </a:rPr>
              <a:t>Devenez des acteurs </a:t>
            </a:r>
            <a:br>
              <a:rPr lang="fr-FR" sz="1400" dirty="0"/>
            </a:br>
            <a:r>
              <a:rPr lang="fr-FR" sz="1400" dirty="0">
                <a:solidFill>
                  <a:srgbClr val="004C69"/>
                </a:solidFill>
              </a:rPr>
              <a:t>du changement de la société</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26884" y="5133232"/>
            <a:ext cx="422474" cy="645782"/>
          </a:xfrm>
          <a:prstGeom prst="rect">
            <a:avLst/>
          </a:prstGeom>
        </p:spPr>
      </p:pic>
      <p:pic>
        <p:nvPicPr>
          <p:cNvPr id="18" name="Picture 17" descr="icons-23.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26896" y="5187339"/>
            <a:ext cx="626590" cy="514464"/>
          </a:xfrm>
          <a:prstGeom prst="rect">
            <a:avLst/>
          </a:prstGeom>
        </p:spPr>
      </p:pic>
      <p:sp>
        <p:nvSpPr>
          <p:cNvPr id="20" name="Rectangle 19"/>
          <p:cNvSpPr/>
          <p:nvPr/>
        </p:nvSpPr>
        <p:spPr>
          <a:xfrm>
            <a:off x="934" y="6712042"/>
            <a:ext cx="6858000" cy="64008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dirty="0">
                <a:solidFill>
                  <a:schemeClr val="bg1"/>
                </a:solidFill>
              </a:rPr>
              <a:t>Une expérience éducative orientée métier</a:t>
            </a:r>
          </a:p>
        </p:txBody>
      </p:sp>
      <p:sp>
        <p:nvSpPr>
          <p:cNvPr id="25" name="Isosceles Triangle 33"/>
          <p:cNvSpPr/>
          <p:nvPr/>
        </p:nvSpPr>
        <p:spPr>
          <a:xfrm>
            <a:off x="3367515" y="7239234"/>
            <a:ext cx="199488" cy="112886"/>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0" y="7450562"/>
            <a:ext cx="6848856" cy="638813"/>
          </a:xfrm>
          <a:prstGeom prst="rect">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dirty="0">
                <a:solidFill>
                  <a:schemeClr val="bg1"/>
                </a:solidFill>
              </a:rPr>
              <a:t>Un écosystème sur lequel vous pouvez compter</a:t>
            </a:r>
          </a:p>
        </p:txBody>
      </p:sp>
      <p:sp>
        <p:nvSpPr>
          <p:cNvPr id="30" name="Isosceles Triangle 33"/>
          <p:cNvSpPr/>
          <p:nvPr/>
        </p:nvSpPr>
        <p:spPr>
          <a:xfrm>
            <a:off x="3367484" y="7977979"/>
            <a:ext cx="199486" cy="112663"/>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32" name="Group 31"/>
          <p:cNvGrpSpPr/>
          <p:nvPr/>
        </p:nvGrpSpPr>
        <p:grpSpPr>
          <a:xfrm>
            <a:off x="1" y="8189082"/>
            <a:ext cx="6847987" cy="640080"/>
            <a:chOff x="1" y="7275729"/>
            <a:chExt cx="6847987" cy="392787"/>
          </a:xfrm>
        </p:grpSpPr>
        <p:sp>
          <p:nvSpPr>
            <p:cNvPr id="24" name="Rectangle 23"/>
            <p:cNvSpPr/>
            <p:nvPr/>
          </p:nvSpPr>
          <p:spPr>
            <a:xfrm>
              <a:off x="1" y="7275729"/>
              <a:ext cx="6847987" cy="392787"/>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dirty="0">
                  <a:solidFill>
                    <a:schemeClr val="bg1"/>
                  </a:solidFill>
                </a:rPr>
                <a:t>Une plate-forme mondiale</a:t>
              </a:r>
            </a:p>
          </p:txBody>
        </p:sp>
        <p:sp>
          <p:nvSpPr>
            <p:cNvPr id="31" name="Isosceles Triangle 33"/>
            <p:cNvSpPr/>
            <p:nvPr/>
          </p:nvSpPr>
          <p:spPr>
            <a:xfrm>
              <a:off x="3367057" y="7596725"/>
              <a:ext cx="199461" cy="69273"/>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35" name="TextBox 34"/>
          <p:cNvSpPr txBox="1"/>
          <p:nvPr/>
        </p:nvSpPr>
        <p:spPr>
          <a:xfrm>
            <a:off x="342900" y="6829199"/>
            <a:ext cx="312906" cy="369332"/>
          </a:xfrm>
          <a:prstGeom prst="rect">
            <a:avLst/>
          </a:prstGeom>
          <a:noFill/>
        </p:spPr>
        <p:txBody>
          <a:bodyPr wrap="none" rtlCol="0">
            <a:spAutoFit/>
          </a:bodyPr>
          <a:lstStyle/>
          <a:p>
            <a:r>
              <a:rPr lang="fr-FR" dirty="0">
                <a:solidFill>
                  <a:schemeClr val="bg1"/>
                </a:solidFill>
              </a:rPr>
              <a:t>1</a:t>
            </a:r>
          </a:p>
        </p:txBody>
      </p:sp>
      <p:sp>
        <p:nvSpPr>
          <p:cNvPr id="36" name="Oval 35"/>
          <p:cNvSpPr/>
          <p:nvPr/>
        </p:nvSpPr>
        <p:spPr>
          <a:xfrm>
            <a:off x="342900" y="6862365"/>
            <a:ext cx="312906" cy="312906"/>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342900" y="7582334"/>
            <a:ext cx="312906" cy="369332"/>
          </a:xfrm>
          <a:prstGeom prst="rect">
            <a:avLst/>
          </a:prstGeom>
          <a:noFill/>
        </p:spPr>
        <p:txBody>
          <a:bodyPr wrap="none" rtlCol="0">
            <a:spAutoFit/>
          </a:bodyPr>
          <a:lstStyle/>
          <a:p>
            <a:r>
              <a:rPr lang="fr-FR" dirty="0">
                <a:solidFill>
                  <a:schemeClr val="bg1"/>
                </a:solidFill>
              </a:rPr>
              <a:t>2</a:t>
            </a:r>
          </a:p>
        </p:txBody>
      </p:sp>
      <p:sp>
        <p:nvSpPr>
          <p:cNvPr id="38" name="Oval 37"/>
          <p:cNvSpPr/>
          <p:nvPr/>
        </p:nvSpPr>
        <p:spPr>
          <a:xfrm>
            <a:off x="342900" y="7615500"/>
            <a:ext cx="312906" cy="312906"/>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342900" y="8335469"/>
            <a:ext cx="312906" cy="369332"/>
          </a:xfrm>
          <a:prstGeom prst="rect">
            <a:avLst/>
          </a:prstGeom>
          <a:noFill/>
        </p:spPr>
        <p:txBody>
          <a:bodyPr wrap="none" rtlCol="0">
            <a:spAutoFit/>
          </a:bodyPr>
          <a:lstStyle/>
          <a:p>
            <a:r>
              <a:rPr lang="fr-FR" dirty="0">
                <a:solidFill>
                  <a:schemeClr val="bg1"/>
                </a:solidFill>
              </a:rPr>
              <a:t>3</a:t>
            </a:r>
          </a:p>
        </p:txBody>
      </p:sp>
      <p:sp>
        <p:nvSpPr>
          <p:cNvPr id="40" name="Oval 39"/>
          <p:cNvSpPr/>
          <p:nvPr/>
        </p:nvSpPr>
        <p:spPr>
          <a:xfrm>
            <a:off x="342900" y="8368635"/>
            <a:ext cx="312906" cy="312906"/>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0" y="4212516"/>
            <a:ext cx="6858000" cy="526884"/>
          </a:xfrm>
          <a:prstGeom prst="rect">
            <a:avLst/>
          </a:prstGeom>
          <a:solidFill>
            <a:schemeClr val="tx1">
              <a:lumMod val="50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fr-FR" sz="1600" dirty="0">
                <a:solidFill>
                  <a:schemeClr val="bg1"/>
                </a:solidFill>
              </a:rPr>
              <a:t>Créer une nouvelle génération de « solutionneurs de problèmes » </a:t>
            </a:r>
            <a:br>
              <a:rPr lang="fr-FR" sz="1600" dirty="0">
                <a:solidFill>
                  <a:schemeClr val="bg1"/>
                </a:solidFill>
              </a:rPr>
            </a:br>
            <a:r>
              <a:rPr lang="fr-FR" sz="1600" dirty="0">
                <a:solidFill>
                  <a:schemeClr val="bg1"/>
                </a:solidFill>
              </a:rPr>
              <a:t>à l'échelle mondiale</a:t>
            </a:r>
          </a:p>
        </p:txBody>
      </p:sp>
      <p:sp>
        <p:nvSpPr>
          <p:cNvPr id="43" name="Isosceles Triangle 33"/>
          <p:cNvSpPr/>
          <p:nvPr/>
        </p:nvSpPr>
        <p:spPr>
          <a:xfrm flipV="1">
            <a:off x="3329256" y="4212859"/>
            <a:ext cx="199488" cy="112886"/>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75466248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578094" y="3532425"/>
            <a:ext cx="3911881" cy="646331"/>
          </a:xfrm>
          <a:prstGeom prst="rect">
            <a:avLst/>
          </a:prstGeom>
          <a:noFill/>
        </p:spPr>
        <p:txBody>
          <a:bodyPr wrap="square" rtlCol="0">
            <a:noAutofit/>
          </a:bodyPr>
          <a:lstStyle/>
          <a:p>
            <a:pPr algn="ctr"/>
            <a:r>
              <a:rPr lang="fr-FR" sz="3600" dirty="0">
                <a:solidFill>
                  <a:schemeClr val="bg1"/>
                </a:solidFill>
              </a:rPr>
              <a:t>Cours sur l'Internet des objets</a:t>
            </a:r>
          </a:p>
        </p:txBody>
      </p:sp>
      <p:grpSp>
        <p:nvGrpSpPr>
          <p:cNvPr id="35" name="Group 34"/>
          <p:cNvGrpSpPr>
            <a:grpSpLocks noChangeAspect="1"/>
          </p:cNvGrpSpPr>
          <p:nvPr/>
        </p:nvGrpSpPr>
        <p:grpSpPr>
          <a:xfrm>
            <a:off x="2825853" y="2201619"/>
            <a:ext cx="1316736" cy="1191557"/>
            <a:chOff x="307155" y="6770535"/>
            <a:chExt cx="202093" cy="199653"/>
          </a:xfrm>
        </p:grpSpPr>
        <p:grpSp>
          <p:nvGrpSpPr>
            <p:cNvPr id="36" name="Group 35"/>
            <p:cNvGrpSpPr>
              <a:grpSpLocks noChangeAspect="1"/>
            </p:cNvGrpSpPr>
            <p:nvPr/>
          </p:nvGrpSpPr>
          <p:grpSpPr>
            <a:xfrm>
              <a:off x="307155" y="6770535"/>
              <a:ext cx="202093" cy="199653"/>
              <a:chOff x="2632787" y="1629410"/>
              <a:chExt cx="1817884" cy="1795938"/>
            </a:xfrm>
          </p:grpSpPr>
          <p:sp>
            <p:nvSpPr>
              <p:cNvPr id="48" name="Chord 4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9" name="Chord 4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37" name="Group 36"/>
            <p:cNvGrpSpPr>
              <a:grpSpLocks noChangeAspect="1"/>
            </p:cNvGrpSpPr>
            <p:nvPr/>
          </p:nvGrpSpPr>
          <p:grpSpPr>
            <a:xfrm>
              <a:off x="350096" y="6815447"/>
              <a:ext cx="116346" cy="128119"/>
              <a:chOff x="6067426" y="5260975"/>
              <a:chExt cx="533399" cy="587376"/>
            </a:xfrm>
          </p:grpSpPr>
          <p:sp>
            <p:nvSpPr>
              <p:cNvPr id="38"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100"/>
              </a:p>
            </p:txBody>
          </p:sp>
          <p:grpSp>
            <p:nvGrpSpPr>
              <p:cNvPr id="39" name="Group 38"/>
              <p:cNvGrpSpPr/>
              <p:nvPr/>
            </p:nvGrpSpPr>
            <p:grpSpPr>
              <a:xfrm>
                <a:off x="6067426" y="5260975"/>
                <a:ext cx="493712" cy="430213"/>
                <a:chOff x="6067426" y="5260975"/>
                <a:chExt cx="493712" cy="430213"/>
              </a:xfrm>
            </p:grpSpPr>
            <p:sp>
              <p:nvSpPr>
                <p:cNvPr id="40"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1"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2"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3"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4"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5"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6"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47"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grpSp>
        </p:grpSp>
      </p:grpSp>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5907045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311"/>
          <p:cNvSpPr/>
          <p:nvPr/>
        </p:nvSpPr>
        <p:spPr>
          <a:xfrm>
            <a:off x="0" y="7346459"/>
            <a:ext cx="6858000" cy="1790646"/>
          </a:xfrm>
          <a:prstGeom prst="rect">
            <a:avLst/>
          </a:prstGeom>
          <a:solidFill>
            <a:srgbClr val="70C3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rgbClr val="70AA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pic>
        <p:nvPicPr>
          <p:cNvPr id="242" name="Picture 241"/>
          <p:cNvPicPr/>
          <p:nvPr/>
        </p:nvPicPr>
        <p:blipFill rotWithShape="1">
          <a:blip r:embed="rId4" cstate="print">
            <a:extLst>
              <a:ext uri="{28A0092B-C50C-407E-A947-70E740481C1C}">
                <a14:useLocalDpi xmlns:a14="http://schemas.microsoft.com/office/drawing/2010/main"/>
              </a:ext>
            </a:extLst>
          </a:blip>
          <a:srcRect/>
          <a:stretch/>
        </p:blipFill>
        <p:spPr bwMode="auto">
          <a:xfrm>
            <a:off x="3692240" y="2050815"/>
            <a:ext cx="2931795" cy="4971862"/>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 y="942704"/>
            <a:ext cx="6857999" cy="826654"/>
          </a:xfrm>
          <a:prstGeom prst="rect">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Introduction to Internet of Things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912775" y="1538365"/>
            <a:ext cx="351378" cy="230832"/>
          </a:xfrm>
          <a:prstGeom prst="rect">
            <a:avLst/>
          </a:prstGeom>
          <a:noFill/>
        </p:spPr>
        <p:txBody>
          <a:bodyPr wrap="none" rtlCol="0">
            <a:spAutoFit/>
          </a:bodyPr>
          <a:lstStyle/>
          <a:p>
            <a:r>
              <a:rPr lang="fr-FR" sz="900" dirty="0">
                <a:solidFill>
                  <a:schemeClr val="bg1"/>
                </a:solidFill>
              </a:rPr>
              <a:t>IoT</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4985732"/>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4985732"/>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7" name="TextBox 276"/>
          <p:cNvSpPr txBox="1"/>
          <p:nvPr/>
        </p:nvSpPr>
        <p:spPr>
          <a:xfrm>
            <a:off x="344196" y="2509630"/>
            <a:ext cx="2488862" cy="1231106"/>
          </a:xfrm>
          <a:prstGeom prst="rect">
            <a:avLst/>
          </a:prstGeom>
          <a:noFill/>
        </p:spPr>
        <p:txBody>
          <a:bodyPr wrap="square" lIns="0" tIns="0" rIns="0" bIns="0" rtlCol="0">
            <a:spAutoFit/>
          </a:bodyPr>
          <a:lstStyle/>
          <a:p>
            <a:pPr>
              <a:spcAft>
                <a:spcPts val="700"/>
              </a:spcAft>
            </a:pPr>
            <a:r>
              <a:rPr lang="fr-FR" sz="1000" dirty="0"/>
              <a:t>Le cours « Introduction to IoT » (Internet of Things) présente les technologies sur lesquelles s'appuie l'IoT, l'Internet des objets, ainsi que les nouvelles opportunités sociales et professionnelles liées au nombre croissant de connexions entre les personnes, les processus, les données et les objets.</a:t>
            </a:r>
          </a:p>
        </p:txBody>
      </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0" name="TextBox 279"/>
          <p:cNvSpPr txBox="1"/>
          <p:nvPr/>
        </p:nvSpPr>
        <p:spPr>
          <a:xfrm>
            <a:off x="347549" y="4253833"/>
            <a:ext cx="2257106" cy="615553"/>
          </a:xfrm>
          <a:prstGeom prst="rect">
            <a:avLst/>
          </a:prstGeom>
          <a:noFill/>
        </p:spPr>
        <p:txBody>
          <a:bodyPr wrap="square" lIns="0" tIns="0" rIns="0" bIns="0" rtlCol="0">
            <a:spAutoFit/>
          </a:bodyPr>
          <a:lstStyle/>
          <a:p>
            <a:pPr>
              <a:spcAft>
                <a:spcPts val="700"/>
              </a:spcAft>
            </a:pPr>
            <a:r>
              <a:rPr lang="fr-FR" sz="1000" dirty="0"/>
              <a:t>Pour les élèves souhaitant disposer d'une vue d'ensemble sur les tendances, technologies et opportunités de carrière liées à l'Internet of Things.</a:t>
            </a:r>
          </a:p>
        </p:txBody>
      </p:sp>
      <p:sp>
        <p:nvSpPr>
          <p:cNvPr id="281" name="Rectangle 280"/>
          <p:cNvSpPr/>
          <p:nvPr/>
        </p:nvSpPr>
        <p:spPr>
          <a:xfrm>
            <a:off x="165361" y="3853710"/>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91985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853710"/>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858179"/>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7" name="TextBox 286"/>
          <p:cNvSpPr txBox="1"/>
          <p:nvPr/>
        </p:nvSpPr>
        <p:spPr>
          <a:xfrm>
            <a:off x="328001" y="5385854"/>
            <a:ext cx="2511492" cy="1025922"/>
          </a:xfrm>
          <a:prstGeom prst="rect">
            <a:avLst/>
          </a:prstGeom>
          <a:noFill/>
        </p:spPr>
        <p:txBody>
          <a:bodyPr wrap="square" lIns="0" tIns="0" rIns="0" bIns="0" rtlCol="0">
            <a:spAutoFit/>
          </a:bodyPr>
          <a:lstStyle/>
          <a:p>
            <a:pPr marL="109728" indent="-109728">
              <a:spcBef>
                <a:spcPts val="400"/>
              </a:spcBef>
              <a:buSzPct val="80000"/>
              <a:buFont typeface="Arial"/>
              <a:buChar char="•"/>
            </a:pPr>
            <a:r>
              <a:rPr lang="fr-FR" sz="1000" dirty="0"/>
              <a:t>5 modules interactifs dans lesquels interviennent des experts de l'IoT</a:t>
            </a:r>
          </a:p>
          <a:p>
            <a:pPr marL="109728" indent="-109728">
              <a:spcBef>
                <a:spcPts val="400"/>
              </a:spcBef>
              <a:buSzPct val="80000"/>
              <a:buFont typeface="Arial"/>
              <a:buChar char="•"/>
            </a:pPr>
            <a:r>
              <a:rPr lang="fr-FR" sz="1000" dirty="0"/>
              <a:t>Activités, vidéos et simulations visant à améliorer l'expérience d'apprentissage</a:t>
            </a:r>
          </a:p>
          <a:p>
            <a:pPr marL="109728" indent="-109728">
              <a:spcBef>
                <a:spcPts val="400"/>
              </a:spcBef>
              <a:buSzPct val="80000"/>
              <a:buFont typeface="Arial"/>
              <a:buChar char="•"/>
            </a:pPr>
            <a:r>
              <a:rPr lang="fr-FR" sz="1000" dirty="0"/>
              <a:t>Test préliminaire, questionnaires sur chaque module et examen final</a:t>
            </a:r>
          </a:p>
        </p:txBody>
      </p:sp>
      <p:sp>
        <p:nvSpPr>
          <p:cNvPr id="288" name="Isosceles Triangle 40"/>
          <p:cNvSpPr/>
          <p:nvPr/>
        </p:nvSpPr>
        <p:spPr>
          <a:xfrm rot="5400000">
            <a:off x="43818" y="505187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4990200"/>
            <a:ext cx="1944763" cy="307777"/>
          </a:xfrm>
          <a:prstGeom prst="rect">
            <a:avLst/>
          </a:prstGeom>
          <a:noFill/>
        </p:spPr>
        <p:txBody>
          <a:bodyPr wrap="none" rtlCol="0" anchor="ctr">
            <a:spAutoFit/>
          </a:bodyPr>
          <a:lstStyle/>
          <a:p>
            <a:r>
              <a:rPr lang="fr-FR" sz="1400" dirty="0">
                <a:solidFill>
                  <a:srgbClr val="FFFFFF"/>
                </a:solidFill>
              </a:rPr>
              <a:t>Supports de formation</a:t>
            </a:r>
          </a:p>
        </p:txBody>
      </p:sp>
      <p:grpSp>
        <p:nvGrpSpPr>
          <p:cNvPr id="9" name="Group 8"/>
          <p:cNvGrpSpPr>
            <a:grpSpLocks noChangeAspect="1"/>
          </p:cNvGrpSpPr>
          <p:nvPr/>
        </p:nvGrpSpPr>
        <p:grpSpPr>
          <a:xfrm>
            <a:off x="5826277" y="1043691"/>
            <a:ext cx="548640" cy="496482"/>
            <a:chOff x="307155" y="6770535"/>
            <a:chExt cx="202093" cy="199653"/>
          </a:xfrm>
        </p:grpSpPr>
        <p:grpSp>
          <p:nvGrpSpPr>
            <p:cNvPr id="290" name="Group 289"/>
            <p:cNvGrpSpPr>
              <a:grpSpLocks noChangeAspect="1"/>
            </p:cNvGrpSpPr>
            <p:nvPr/>
          </p:nvGrpSpPr>
          <p:grpSpPr>
            <a:xfrm>
              <a:off x="307155" y="6770535"/>
              <a:ext cx="202093" cy="199653"/>
              <a:chOff x="2632787" y="1629410"/>
              <a:chExt cx="1817884" cy="1795938"/>
            </a:xfrm>
          </p:grpSpPr>
          <p:sp>
            <p:nvSpPr>
              <p:cNvPr id="291" name="Chord 290"/>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92" name="Chord 291"/>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293" name="Group 292"/>
            <p:cNvGrpSpPr>
              <a:grpSpLocks noChangeAspect="1"/>
            </p:cNvGrpSpPr>
            <p:nvPr/>
          </p:nvGrpSpPr>
          <p:grpSpPr>
            <a:xfrm>
              <a:off x="350096" y="6815447"/>
              <a:ext cx="116346" cy="128119"/>
              <a:chOff x="6067426" y="5260975"/>
              <a:chExt cx="533399" cy="587376"/>
            </a:xfrm>
          </p:grpSpPr>
          <p:sp>
            <p:nvSpPr>
              <p:cNvPr id="294"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100"/>
              </a:p>
            </p:txBody>
          </p:sp>
          <p:grpSp>
            <p:nvGrpSpPr>
              <p:cNvPr id="295" name="Group 294"/>
              <p:cNvGrpSpPr/>
              <p:nvPr/>
            </p:nvGrpSpPr>
            <p:grpSpPr>
              <a:xfrm>
                <a:off x="6067426" y="5260975"/>
                <a:ext cx="493712" cy="430213"/>
                <a:chOff x="6067426" y="5260975"/>
                <a:chExt cx="493712" cy="430213"/>
              </a:xfrm>
            </p:grpSpPr>
            <p:sp>
              <p:nvSpPr>
                <p:cNvPr id="296"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97"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98"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99"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300"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301"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302"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303"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grpSp>
        </p:grpSp>
      </p:grpSp>
      <p:sp>
        <p:nvSpPr>
          <p:cNvPr id="304" name="TextBox 303"/>
          <p:cNvSpPr txBox="1"/>
          <p:nvPr/>
        </p:nvSpPr>
        <p:spPr>
          <a:xfrm>
            <a:off x="191052" y="7604014"/>
            <a:ext cx="3018105" cy="1284967"/>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 </a:t>
            </a:r>
            <a:r>
              <a:rPr lang="fr-FR" sz="1000" dirty="0">
                <a:solidFill>
                  <a:schemeClr val="bg1"/>
                </a:solidFill>
              </a:rPr>
              <a:t>: tout public</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non</a:t>
            </a:r>
          </a:p>
          <a:p>
            <a:pPr>
              <a:spcBef>
                <a:spcPts val="0"/>
              </a:spcBef>
              <a:spcAft>
                <a:spcPts val="300"/>
              </a:spcAft>
            </a:pPr>
            <a:r>
              <a:rPr lang="fr-FR" sz="1000" b="1" dirty="0">
                <a:solidFill>
                  <a:schemeClr val="bg1"/>
                </a:solidFill>
              </a:rPr>
              <a:t>Langues</a:t>
            </a:r>
            <a:r>
              <a:rPr lang="fr-FR" sz="1000" dirty="0">
                <a:solidFill>
                  <a:schemeClr val="bg1"/>
                </a:solidFill>
              </a:rPr>
              <a:t> : allemand, anglais, arabe, chinois (simplifié), chinois (traditionnel), coréen, espagnol, français, hébreu, italien, japonais, kazakh, néerlandais, portugais (brésilien), russe </a:t>
            </a:r>
          </a:p>
        </p:txBody>
      </p:sp>
      <p:sp>
        <p:nvSpPr>
          <p:cNvPr id="306" name="TextBox 305"/>
          <p:cNvSpPr txBox="1"/>
          <p:nvPr/>
        </p:nvSpPr>
        <p:spPr>
          <a:xfrm>
            <a:off x="3692240" y="7587311"/>
            <a:ext cx="2682677" cy="1284967"/>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 </a:t>
            </a:r>
            <a:r>
              <a:rPr lang="fr-FR" sz="1000" dirty="0">
                <a:solidFill>
                  <a:schemeClr val="bg1"/>
                </a:solidFill>
              </a:rPr>
              <a:t>: dispensée par un instructeur ou autonome</a:t>
            </a:r>
          </a:p>
          <a:p>
            <a:pPr>
              <a:spcBef>
                <a:spcPts val="0"/>
              </a:spcBef>
              <a:spcAft>
                <a:spcPts val="300"/>
              </a:spcAft>
            </a:pPr>
            <a:r>
              <a:rPr lang="fr-FR" sz="1000" b="1" dirty="0">
                <a:solidFill>
                  <a:schemeClr val="bg1"/>
                </a:solidFill>
              </a:rPr>
              <a:t>Durée totale estimée : </a:t>
            </a:r>
            <a:r>
              <a:rPr lang="fr-FR" sz="1000" dirty="0">
                <a:solidFill>
                  <a:schemeClr val="bg1"/>
                </a:solidFill>
              </a:rPr>
              <a:t>20 heures</a:t>
            </a:r>
          </a:p>
          <a:p>
            <a:pPr>
              <a:spcBef>
                <a:spcPts val="0"/>
              </a:spcBef>
              <a:spcAft>
                <a:spcPts val="300"/>
              </a:spcAft>
            </a:pPr>
            <a:r>
              <a:rPr lang="fr-FR" sz="1000" b="1" dirty="0">
                <a:solidFill>
                  <a:schemeClr val="bg1"/>
                </a:solidFill>
              </a:rPr>
              <a:t>Formations complémentaires recommandées : </a:t>
            </a:r>
            <a:r>
              <a:rPr lang="fr-FR" sz="1000" dirty="0">
                <a:solidFill>
                  <a:schemeClr val="bg1"/>
                </a:solidFill>
              </a:rPr>
              <a:t>IT Essentials ou IoT Fundamentals : Connecting Things*</a:t>
            </a:r>
          </a:p>
          <a:p>
            <a:pPr>
              <a:spcBef>
                <a:spcPts val="0"/>
              </a:spcBef>
              <a:spcAft>
                <a:spcPts val="300"/>
              </a:spcAft>
            </a:pPr>
            <a:r>
              <a:rPr lang="fr-FR" sz="1000" b="1" dirty="0">
                <a:solidFill>
                  <a:schemeClr val="bg1"/>
                </a:solidFill>
              </a:rPr>
              <a:t>Certifications </a:t>
            </a:r>
            <a:r>
              <a:rPr lang="fr-FR" sz="1000" dirty="0">
                <a:solidFill>
                  <a:schemeClr val="bg1"/>
                </a:solidFill>
              </a:rPr>
              <a:t>: sans objet</a:t>
            </a:r>
          </a:p>
        </p:txBody>
      </p:sp>
      <p:sp>
        <p:nvSpPr>
          <p:cNvPr id="317" name="TextBox 316"/>
          <p:cNvSpPr txBox="1"/>
          <p:nvPr/>
        </p:nvSpPr>
        <p:spPr>
          <a:xfrm>
            <a:off x="421154" y="1418193"/>
            <a:ext cx="768159" cy="230832"/>
          </a:xfrm>
          <a:prstGeom prst="rect">
            <a:avLst/>
          </a:prstGeom>
          <a:noFill/>
        </p:spPr>
        <p:txBody>
          <a:bodyPr wrap="none" rtlCol="0">
            <a:spAutoFit/>
          </a:bodyPr>
          <a:lstStyle/>
          <a:p>
            <a:r>
              <a:rPr lang="fr-FR" sz="900" dirty="0" err="1">
                <a:solidFill>
                  <a:schemeClr val="bg1"/>
                </a:solidFill>
              </a:rPr>
              <a:t>Exploratory</a:t>
            </a:r>
            <a:endParaRPr lang="fr-FR" sz="900" dirty="0">
              <a:solidFill>
                <a:schemeClr val="bg1"/>
              </a:solidFill>
            </a:endParaRPr>
          </a:p>
        </p:txBody>
      </p:sp>
      <p:pic>
        <p:nvPicPr>
          <p:cNvPr id="53" name="Picture 5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56664953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3707005" y="2061357"/>
            <a:ext cx="2917030" cy="4947364"/>
          </a:xfrm>
          <a:prstGeom prst="rect">
            <a:avLst/>
          </a:prstGeom>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Connecting Things</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538893"/>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538893"/>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127468"/>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78439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117943"/>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131937"/>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60504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543361"/>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70" name="TextBox 69"/>
          <p:cNvSpPr txBox="1"/>
          <p:nvPr/>
        </p:nvSpPr>
        <p:spPr>
          <a:xfrm>
            <a:off x="410241" y="2507752"/>
            <a:ext cx="2604971" cy="1538883"/>
          </a:xfrm>
          <a:prstGeom prst="rect">
            <a:avLst/>
          </a:prstGeom>
          <a:noFill/>
        </p:spPr>
        <p:txBody>
          <a:bodyPr wrap="square" lIns="0" tIns="0" rIns="0" bIns="0" rtlCol="0">
            <a:spAutoFit/>
          </a:bodyPr>
          <a:lstStyle/>
          <a:p>
            <a:pPr>
              <a:spcAft>
                <a:spcPts val="700"/>
              </a:spcAft>
            </a:pPr>
            <a:r>
              <a:rPr lang="fr-FR" sz="1000" dirty="0"/>
              <a:t>Dans le cadre de ce cours, les élèves découvrent comment la numérisation transforme des secteurs tels que la fabrication, l'énergie et les voitures intelligentes. Au cours d'ateliers pratiques, ils apprennent à interconnecter de façon sécurisée les capteurs, les déclencheurs, les microcontrôleurs, les ordinateurs monocartes et les services cloud sur des réseaux IP afin de créer un système IoT de bout en bout.</a:t>
            </a:r>
          </a:p>
        </p:txBody>
      </p:sp>
      <p:sp>
        <p:nvSpPr>
          <p:cNvPr id="71" name="TextBox 70"/>
          <p:cNvSpPr txBox="1"/>
          <p:nvPr/>
        </p:nvSpPr>
        <p:spPr>
          <a:xfrm>
            <a:off x="417365" y="4510941"/>
            <a:ext cx="2487168" cy="923330"/>
          </a:xfrm>
          <a:prstGeom prst="rect">
            <a:avLst/>
          </a:prstGeom>
          <a:noFill/>
        </p:spPr>
        <p:txBody>
          <a:bodyPr wrap="square" lIns="0" tIns="0" rIns="0" bIns="0" rtlCol="0">
            <a:spAutoFit/>
          </a:bodyPr>
          <a:lstStyle/>
          <a:p>
            <a:pPr>
              <a:spcAft>
                <a:spcPts val="700"/>
              </a:spcAft>
            </a:pPr>
            <a:r>
              <a:rPr lang="fr-FR" sz="1000" dirty="0"/>
              <a:t>Les élèves développent les compétences interdisciplinaires nécessaires pour créer un prototype de solution IoT correspondant à un cahier des charges spécifique, en prêtant une attention particulière aux questions de sécurité liées aux nouvelles technologies. </a:t>
            </a:r>
          </a:p>
        </p:txBody>
      </p:sp>
      <p:sp>
        <p:nvSpPr>
          <p:cNvPr id="73" name="TextBox 72"/>
          <p:cNvSpPr txBox="1"/>
          <p:nvPr/>
        </p:nvSpPr>
        <p:spPr>
          <a:xfrm>
            <a:off x="432969" y="5928618"/>
            <a:ext cx="2487168" cy="123110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1000" dirty="0"/>
              <a:t>6 chapitres</a:t>
            </a:r>
          </a:p>
          <a:p>
            <a:pPr marL="109728" indent="-109728">
              <a:spcBef>
                <a:spcPts val="400"/>
              </a:spcBef>
              <a:buSzPct val="80000"/>
              <a:buFont typeface="Arial"/>
              <a:buChar char="•"/>
            </a:pPr>
            <a:r>
              <a:rPr lang="fr-FR" sz="1000" dirty="0"/>
              <a:t>31 ateliers pratiques</a:t>
            </a:r>
          </a:p>
          <a:p>
            <a:pPr marL="109728" indent="-109728">
              <a:spcBef>
                <a:spcPts val="400"/>
              </a:spcBef>
              <a:buSzPct val="80000"/>
              <a:buFont typeface="Arial"/>
              <a:buChar char="•"/>
            </a:pPr>
            <a:r>
              <a:rPr lang="fr-FR" sz="1000" dirty="0"/>
              <a:t>10 exercices Cisco Packet Tracer</a:t>
            </a:r>
          </a:p>
          <a:p>
            <a:pPr marL="109728" indent="-109728">
              <a:spcBef>
                <a:spcPts val="400"/>
              </a:spcBef>
              <a:buSzPct val="80000"/>
              <a:buFont typeface="Arial"/>
              <a:buChar char="•"/>
            </a:pPr>
            <a:endParaRPr lang="fr-FR" sz="1000" dirty="0"/>
          </a:p>
          <a:p>
            <a:pPr marL="109728" indent="-109728">
              <a:spcBef>
                <a:spcPts val="400"/>
              </a:spcBef>
              <a:buSzPct val="80000"/>
              <a:buFont typeface="Arial"/>
              <a:buChar char="•"/>
            </a:pPr>
            <a:r>
              <a:rPr lang="fr-FR" sz="1000" dirty="0"/>
              <a:t>12 activités interactives</a:t>
            </a:r>
          </a:p>
          <a:p>
            <a:pPr marL="109728" indent="-109728">
              <a:spcBef>
                <a:spcPts val="400"/>
              </a:spcBef>
              <a:buSzPct val="80000"/>
              <a:buFont typeface="Arial"/>
              <a:buChar char="•"/>
            </a:pPr>
            <a:r>
              <a:rPr lang="fr-FR" sz="1000" dirty="0"/>
              <a:t>6 examens (1 par chapitre), 1 examen final</a:t>
            </a:r>
          </a:p>
        </p:txBody>
      </p:sp>
      <p:sp>
        <p:nvSpPr>
          <p:cNvPr id="74" name="TextBox 73"/>
          <p:cNvSpPr txBox="1"/>
          <p:nvPr/>
        </p:nvSpPr>
        <p:spPr>
          <a:xfrm>
            <a:off x="145812" y="7586566"/>
            <a:ext cx="3172154" cy="1593294"/>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a:t>
            </a:r>
            <a:r>
              <a:rPr lang="fr-FR" sz="950" dirty="0">
                <a:solidFill>
                  <a:schemeClr val="bg1"/>
                </a:solidFill>
              </a:rPr>
              <a:t>: élèves du secondaire, élèves en formation professionnelle, étudiants en cycles universitaires de 2 ou 4 ans et au-delà</a:t>
            </a:r>
          </a:p>
          <a:p>
            <a:pPr>
              <a:spcBef>
                <a:spcPts val="0"/>
              </a:spcBef>
              <a:spcAft>
                <a:spcPts val="300"/>
              </a:spcAft>
            </a:pPr>
            <a:r>
              <a:rPr lang="fr-FR" sz="950" b="1" dirty="0">
                <a:solidFill>
                  <a:schemeClr val="bg1"/>
                </a:solidFill>
              </a:rPr>
              <a:t>Connaissances préalables requises </a:t>
            </a:r>
            <a:r>
              <a:rPr lang="fr-FR" sz="950" dirty="0">
                <a:solidFill>
                  <a:schemeClr val="bg1"/>
                </a:solidFill>
              </a:rPr>
              <a:t>: connaissances de base en programmation, en réseaux et en électronique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oui</a:t>
            </a:r>
          </a:p>
          <a:p>
            <a:pPr>
              <a:spcBef>
                <a:spcPts val="0"/>
              </a:spcBef>
              <a:spcAft>
                <a:spcPts val="300"/>
              </a:spcAft>
            </a:pPr>
            <a:r>
              <a:rPr lang="fr-FR" sz="950" b="1" dirty="0">
                <a:solidFill>
                  <a:schemeClr val="bg1"/>
                </a:solidFill>
              </a:rPr>
              <a:t>Langue</a:t>
            </a:r>
            <a:r>
              <a:rPr lang="fr-FR" sz="950" dirty="0">
                <a:solidFill>
                  <a:schemeClr val="bg1"/>
                </a:solidFill>
              </a:rPr>
              <a:t> : </a:t>
            </a:r>
            <a:r>
              <a:rPr lang="fr-FR" sz="900" dirty="0">
                <a:solidFill>
                  <a:schemeClr val="bg1"/>
                </a:solidFill>
              </a:rPr>
              <a:t>allemand, </a:t>
            </a:r>
            <a:r>
              <a:rPr lang="fr-FR" sz="950" dirty="0">
                <a:solidFill>
                  <a:schemeClr val="bg1"/>
                </a:solidFill>
              </a:rPr>
              <a:t>anglais, </a:t>
            </a:r>
            <a:r>
              <a:rPr lang="fr-FR" sz="1000" dirty="0">
                <a:solidFill>
                  <a:schemeClr val="bg1"/>
                </a:solidFill>
              </a:rPr>
              <a:t>chinois (simplifié et traditionnel),</a:t>
            </a:r>
            <a:r>
              <a:rPr lang="fr-FR" sz="950" dirty="0">
                <a:solidFill>
                  <a:schemeClr val="bg1"/>
                </a:solidFill>
              </a:rPr>
              <a:t> </a:t>
            </a:r>
            <a:r>
              <a:rPr lang="fr-FR" sz="900" dirty="0">
                <a:solidFill>
                  <a:schemeClr val="bg1"/>
                </a:solidFill>
              </a:rPr>
              <a:t>espagnol, </a:t>
            </a:r>
            <a:r>
              <a:rPr lang="fr-FR" sz="900" dirty="0" err="1">
                <a:solidFill>
                  <a:schemeClr val="bg1"/>
                </a:solidFill>
              </a:rPr>
              <a:t>francais</a:t>
            </a:r>
            <a:r>
              <a:rPr lang="fr-FR" sz="900" dirty="0">
                <a:solidFill>
                  <a:schemeClr val="bg1"/>
                </a:solidFill>
              </a:rPr>
              <a:t>, hindi, italien, portugais</a:t>
            </a:r>
            <a:endParaRPr lang="fr-FR" sz="950" dirty="0">
              <a:solidFill>
                <a:schemeClr val="bg1"/>
              </a:solidFill>
            </a:endParaRPr>
          </a:p>
        </p:txBody>
      </p:sp>
      <p:sp>
        <p:nvSpPr>
          <p:cNvPr id="90" name="TextBox 89"/>
          <p:cNvSpPr txBox="1"/>
          <p:nvPr/>
        </p:nvSpPr>
        <p:spPr>
          <a:xfrm>
            <a:off x="3778375" y="7586566"/>
            <a:ext cx="2774324"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50 heures</a:t>
            </a:r>
          </a:p>
          <a:p>
            <a:pPr>
              <a:spcBef>
                <a:spcPts val="0"/>
              </a:spcBef>
              <a:spcAft>
                <a:spcPts val="300"/>
              </a:spcAft>
            </a:pPr>
            <a:r>
              <a:rPr lang="fr-FR" sz="950" b="1" dirty="0">
                <a:solidFill>
                  <a:schemeClr val="bg1"/>
                </a:solidFill>
              </a:rPr>
              <a:t>Formations complémentaires recommandées </a:t>
            </a:r>
            <a:r>
              <a:rPr lang="fr-FR" sz="950" dirty="0">
                <a:solidFill>
                  <a:schemeClr val="bg1"/>
                </a:solidFill>
              </a:rPr>
              <a:t>: IoT Fundamentals : </a:t>
            </a:r>
            <a:r>
              <a:rPr lang="fr-FR" sz="950" dirty="0" err="1">
                <a:solidFill>
                  <a:schemeClr val="bg1"/>
                </a:solidFill>
              </a:rPr>
              <a:t>Big</a:t>
            </a:r>
            <a:r>
              <a:rPr lang="fr-FR" sz="950" dirty="0">
                <a:solidFill>
                  <a:schemeClr val="bg1"/>
                </a:solidFill>
              </a:rPr>
              <a:t> Data &amp; </a:t>
            </a:r>
            <a:r>
              <a:rPr lang="fr-FR" sz="950" dirty="0" err="1">
                <a:solidFill>
                  <a:schemeClr val="bg1"/>
                </a:solidFill>
              </a:rPr>
              <a:t>Analytics</a:t>
            </a:r>
            <a:r>
              <a:rPr lang="fr-FR" sz="950" dirty="0">
                <a:solidFill>
                  <a:schemeClr val="bg1"/>
                </a:solidFill>
              </a:rPr>
              <a:t> ou </a:t>
            </a:r>
            <a:r>
              <a:rPr lang="fr-FR" sz="950" dirty="0" err="1">
                <a:solidFill>
                  <a:schemeClr val="bg1"/>
                </a:solidFill>
              </a:rPr>
              <a:t>Hackathon</a:t>
            </a:r>
            <a:r>
              <a:rPr lang="fr-FR" sz="950" dirty="0">
                <a:solidFill>
                  <a:schemeClr val="bg1"/>
                </a:solidFill>
              </a:rPr>
              <a:t> </a:t>
            </a:r>
            <a:r>
              <a:rPr lang="fr-FR" sz="950" dirty="0" err="1">
                <a:solidFill>
                  <a:schemeClr val="bg1"/>
                </a:solidFill>
              </a:rPr>
              <a:t>Playbook</a:t>
            </a:r>
            <a:endParaRPr lang="fr-FR" sz="950" dirty="0">
              <a:solidFill>
                <a:schemeClr val="bg1"/>
              </a:solidFill>
            </a:endParaRPr>
          </a:p>
        </p:txBody>
      </p:sp>
      <p:pic>
        <p:nvPicPr>
          <p:cNvPr id="51" name="Picture 5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
        <p:nvSpPr>
          <p:cNvPr id="52" name="TextBox 51"/>
          <p:cNvSpPr txBox="1"/>
          <p:nvPr/>
        </p:nvSpPr>
        <p:spPr>
          <a:xfrm>
            <a:off x="5912775" y="1538365"/>
            <a:ext cx="351378" cy="230832"/>
          </a:xfrm>
          <a:prstGeom prst="rect">
            <a:avLst/>
          </a:prstGeom>
          <a:noFill/>
        </p:spPr>
        <p:txBody>
          <a:bodyPr wrap="none" rtlCol="0">
            <a:spAutoFit/>
          </a:bodyPr>
          <a:lstStyle/>
          <a:p>
            <a:r>
              <a:rPr lang="fr-FR" sz="900" dirty="0">
                <a:solidFill>
                  <a:schemeClr val="bg1"/>
                </a:solidFill>
              </a:rPr>
              <a:t>IoT</a:t>
            </a:r>
          </a:p>
        </p:txBody>
      </p:sp>
      <p:grpSp>
        <p:nvGrpSpPr>
          <p:cNvPr id="53" name="Group 52"/>
          <p:cNvGrpSpPr>
            <a:grpSpLocks noChangeAspect="1"/>
          </p:cNvGrpSpPr>
          <p:nvPr/>
        </p:nvGrpSpPr>
        <p:grpSpPr>
          <a:xfrm>
            <a:off x="5826277" y="1043691"/>
            <a:ext cx="548640" cy="496482"/>
            <a:chOff x="307155" y="6770535"/>
            <a:chExt cx="202093" cy="199653"/>
          </a:xfrm>
        </p:grpSpPr>
        <p:grpSp>
          <p:nvGrpSpPr>
            <p:cNvPr id="54" name="Group 53"/>
            <p:cNvGrpSpPr>
              <a:grpSpLocks noChangeAspect="1"/>
            </p:cNvGrpSpPr>
            <p:nvPr/>
          </p:nvGrpSpPr>
          <p:grpSpPr>
            <a:xfrm>
              <a:off x="307155" y="6770535"/>
              <a:ext cx="202093" cy="199653"/>
              <a:chOff x="2632787" y="1629410"/>
              <a:chExt cx="1817884" cy="1795938"/>
            </a:xfrm>
          </p:grpSpPr>
          <p:sp>
            <p:nvSpPr>
              <p:cNvPr id="66" name="Chord 6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67" name="Chord 6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50096" y="6815447"/>
              <a:ext cx="116346" cy="128119"/>
              <a:chOff x="6067426" y="5260975"/>
              <a:chExt cx="533399" cy="587376"/>
            </a:xfrm>
          </p:grpSpPr>
          <p:sp>
            <p:nvSpPr>
              <p:cNvPr id="56"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100"/>
              </a:p>
            </p:txBody>
          </p:sp>
          <p:grpSp>
            <p:nvGrpSpPr>
              <p:cNvPr id="57" name="Group 56"/>
              <p:cNvGrpSpPr/>
              <p:nvPr/>
            </p:nvGrpSpPr>
            <p:grpSpPr>
              <a:xfrm>
                <a:off x="6067426" y="5260975"/>
                <a:ext cx="493712" cy="430213"/>
                <a:chOff x="6067426" y="5260975"/>
                <a:chExt cx="493712" cy="430213"/>
              </a:xfrm>
            </p:grpSpPr>
            <p:sp>
              <p:nvSpPr>
                <p:cNvPr id="58"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4"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5"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grpSp>
        </p:grpSp>
      </p:grpSp>
    </p:spTree>
    <p:extLst>
      <p:ext uri="{BB962C8B-B14F-4D97-AF65-F5344CB8AC3E}">
        <p14:creationId xmlns:p14="http://schemas.microsoft.com/office/powerpoint/2010/main" val="2218530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Big Data &amp; Analytics</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4303538"/>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4303538"/>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27196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33627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262440"/>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254489"/>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436968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4308006"/>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70" name="TextBox 69"/>
          <p:cNvSpPr txBox="1"/>
          <p:nvPr/>
        </p:nvSpPr>
        <p:spPr>
          <a:xfrm>
            <a:off x="410242" y="2485174"/>
            <a:ext cx="2487168" cy="730969"/>
          </a:xfrm>
          <a:prstGeom prst="rect">
            <a:avLst/>
          </a:prstGeom>
          <a:noFill/>
        </p:spPr>
        <p:txBody>
          <a:bodyPr wrap="square" lIns="0" tIns="0" rIns="0" bIns="0" rtlCol="0">
            <a:spAutoFit/>
          </a:bodyPr>
          <a:lstStyle/>
          <a:p>
            <a:pPr>
              <a:spcAft>
                <a:spcPts val="700"/>
              </a:spcAft>
            </a:pPr>
            <a:r>
              <a:rPr lang="fr-FR" sz="920" dirty="0"/>
              <a:t>Les élèves apprennent à utiliser les bibliothèques de données Python pour créer un pipeline, et collecter, transformer et visualiser des données générées par des capteurs et des machines IoT. </a:t>
            </a:r>
          </a:p>
        </p:txBody>
      </p:sp>
      <p:sp>
        <p:nvSpPr>
          <p:cNvPr id="71" name="TextBox 70"/>
          <p:cNvSpPr txBox="1"/>
          <p:nvPr/>
        </p:nvSpPr>
        <p:spPr>
          <a:xfrm>
            <a:off x="417365" y="3635568"/>
            <a:ext cx="2487168" cy="584775"/>
          </a:xfrm>
          <a:prstGeom prst="rect">
            <a:avLst/>
          </a:prstGeom>
          <a:noFill/>
        </p:spPr>
        <p:txBody>
          <a:bodyPr wrap="square" lIns="0" tIns="0" rIns="0" bIns="0" rtlCol="0">
            <a:spAutoFit/>
          </a:bodyPr>
          <a:lstStyle/>
          <a:p>
            <a:pPr>
              <a:spcAft>
                <a:spcPts val="700"/>
              </a:spcAft>
            </a:pPr>
            <a:r>
              <a:rPr lang="fr-FR" sz="920" dirty="0"/>
              <a:t>L'intérêt de tout système IoT dépend des données qu'il permet de collecter. Par ailleurs, c'est en extrayant ces données et en les analysant qu'elles deviennent exploitables.</a:t>
            </a:r>
          </a:p>
        </p:txBody>
      </p:sp>
      <p:sp>
        <p:nvSpPr>
          <p:cNvPr id="73" name="TextBox 72"/>
          <p:cNvSpPr txBox="1"/>
          <p:nvPr/>
        </p:nvSpPr>
        <p:spPr>
          <a:xfrm>
            <a:off x="162008" y="4720447"/>
            <a:ext cx="2906727" cy="2468880"/>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920" dirty="0"/>
              <a:t>Utiliser Python pour lire les données générées par des capteurs et stocker les données dans une base de données SQL.</a:t>
            </a:r>
          </a:p>
          <a:p>
            <a:pPr marL="109728" indent="-109728">
              <a:spcBef>
                <a:spcPts val="400"/>
              </a:spcBef>
              <a:buSzPct val="80000"/>
              <a:buFont typeface="Arial"/>
              <a:buChar char="•"/>
            </a:pPr>
            <a:r>
              <a:rPr lang="fr-FR" sz="920" dirty="0"/>
              <a:t>Utiliser la bibliothèque d'analyse de données Python pour nettoyer, manipuler, intégrer des ensembles de données.</a:t>
            </a:r>
          </a:p>
          <a:p>
            <a:pPr marL="109728" indent="-109728">
              <a:spcBef>
                <a:spcPts val="400"/>
              </a:spcBef>
              <a:buSzPct val="80000"/>
              <a:buFont typeface="Arial"/>
              <a:buChar char="•"/>
            </a:pPr>
            <a:r>
              <a:rPr lang="fr-FR" sz="920" dirty="0"/>
              <a:t>Utiliser les bibliothèques de visualisation Python pour visualiser des données en temps réel et parcourir les ensembles de données collectés.</a:t>
            </a:r>
          </a:p>
          <a:p>
            <a:pPr marL="109728" indent="-109728">
              <a:spcBef>
                <a:spcPts val="400"/>
              </a:spcBef>
              <a:buSzPct val="80000"/>
              <a:buFont typeface="Arial"/>
              <a:buChar char="•"/>
            </a:pPr>
            <a:r>
              <a:rPr lang="fr-FR" sz="920" dirty="0"/>
              <a:t>Expliquer les principes fondamentaux de plates-formes pour le Big Data modernes et évolutives, comme Hadoop.</a:t>
            </a:r>
          </a:p>
          <a:p>
            <a:pPr marL="109728" indent="-109728">
              <a:spcBef>
                <a:spcPts val="400"/>
              </a:spcBef>
              <a:buSzPct val="80000"/>
              <a:buFont typeface="Arial"/>
              <a:buChar char="•"/>
            </a:pPr>
            <a:r>
              <a:rPr lang="fr-FR" sz="920" dirty="0"/>
              <a:t>Utiliser des techniques de storytelling pour présenter les informations extraites de l'analyse de données collectées.</a:t>
            </a:r>
          </a:p>
        </p:txBody>
      </p:sp>
      <p:sp>
        <p:nvSpPr>
          <p:cNvPr id="74" name="TextBox 73"/>
          <p:cNvSpPr txBox="1"/>
          <p:nvPr/>
        </p:nvSpPr>
        <p:spPr>
          <a:xfrm>
            <a:off x="145813" y="7586566"/>
            <a:ext cx="2869400" cy="1131079"/>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a:t>
            </a:r>
            <a:r>
              <a:rPr lang="fr-FR" sz="1000" dirty="0">
                <a:solidFill>
                  <a:schemeClr val="bg1"/>
                </a:solidFill>
              </a:rPr>
              <a:t> : étudiants en cycles universitaires de 2 ou 4 ans et au-delà</a:t>
            </a:r>
          </a:p>
          <a:p>
            <a:pPr>
              <a:spcBef>
                <a:spcPts val="0"/>
              </a:spcBef>
              <a:spcAft>
                <a:spcPts val="300"/>
              </a:spcAft>
            </a:pPr>
            <a:r>
              <a:rPr lang="fr-FR" sz="1000" b="1" dirty="0">
                <a:solidFill>
                  <a:schemeClr val="bg1"/>
                </a:solidFill>
              </a:rPr>
              <a:t>Connaissances préalables requises</a:t>
            </a:r>
            <a:r>
              <a:rPr lang="fr-FR" sz="1000" dirty="0">
                <a:solidFill>
                  <a:schemeClr val="bg1"/>
                </a:solidFill>
              </a:rPr>
              <a:t> : IoT Fundamentals : </a:t>
            </a:r>
            <a:r>
              <a:rPr lang="fr-FR" sz="1000" dirty="0" err="1">
                <a:solidFill>
                  <a:schemeClr val="bg1"/>
                </a:solidFill>
              </a:rPr>
              <a:t>Connecting</a:t>
            </a:r>
            <a:r>
              <a:rPr lang="fr-FR" sz="1000" dirty="0">
                <a:solidFill>
                  <a:schemeClr val="bg1"/>
                </a:solidFill>
              </a:rPr>
              <a:t> </a:t>
            </a:r>
            <a:r>
              <a:rPr lang="fr-FR" sz="1000" dirty="0" err="1">
                <a:solidFill>
                  <a:schemeClr val="bg1"/>
                </a:solidFill>
              </a:rPr>
              <a:t>Things</a:t>
            </a:r>
            <a:endParaRPr lang="fr-FR" sz="1000" dirty="0">
              <a:solidFill>
                <a:schemeClr val="bg1"/>
              </a:solidFill>
            </a:endParaRP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oui</a:t>
            </a:r>
          </a:p>
          <a:p>
            <a:pPr>
              <a:spcBef>
                <a:spcPts val="0"/>
              </a:spcBef>
              <a:spcAft>
                <a:spcPts val="300"/>
              </a:spcAft>
            </a:pPr>
            <a:r>
              <a:rPr lang="fr-FR" sz="1000" b="1" dirty="0">
                <a:solidFill>
                  <a:schemeClr val="bg1"/>
                </a:solidFill>
              </a:rPr>
              <a:t>Langue</a:t>
            </a:r>
            <a:r>
              <a:rPr lang="fr-FR" sz="1000" dirty="0">
                <a:solidFill>
                  <a:schemeClr val="bg1"/>
                </a:solidFill>
              </a:rPr>
              <a:t> : anglais, espagnol, </a:t>
            </a:r>
            <a:r>
              <a:rPr lang="fr-FR" sz="1000" dirty="0" err="1">
                <a:solidFill>
                  <a:schemeClr val="bg1"/>
                </a:solidFill>
              </a:rPr>
              <a:t>francais</a:t>
            </a:r>
            <a:endParaRPr lang="fr-FR" sz="1000" dirty="0">
              <a:solidFill>
                <a:schemeClr val="bg1"/>
              </a:solidFill>
            </a:endParaRPr>
          </a:p>
        </p:txBody>
      </p:sp>
      <p:sp>
        <p:nvSpPr>
          <p:cNvPr id="90" name="TextBox 89"/>
          <p:cNvSpPr txBox="1"/>
          <p:nvPr/>
        </p:nvSpPr>
        <p:spPr>
          <a:xfrm>
            <a:off x="3778375" y="7586566"/>
            <a:ext cx="2774324" cy="1092607"/>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a:t>
            </a:r>
            <a:r>
              <a:rPr lang="fr-FR" sz="1000" dirty="0">
                <a:solidFill>
                  <a:schemeClr val="bg1"/>
                </a:solidFill>
              </a:rPr>
              <a:t> : dispensée par un instructeur</a:t>
            </a:r>
          </a:p>
          <a:p>
            <a:pPr>
              <a:spcBef>
                <a:spcPts val="0"/>
              </a:spcBef>
              <a:spcAft>
                <a:spcPts val="300"/>
              </a:spcAft>
            </a:pPr>
            <a:r>
              <a:rPr lang="fr-FR" sz="1000" b="1" dirty="0">
                <a:solidFill>
                  <a:schemeClr val="bg1"/>
                </a:solidFill>
              </a:rPr>
              <a:t>Durée totale estimée : </a:t>
            </a:r>
            <a:r>
              <a:rPr lang="fr-FR" sz="1000" dirty="0">
                <a:solidFill>
                  <a:schemeClr val="bg1"/>
                </a:solidFill>
              </a:rPr>
              <a:t>50 heures</a:t>
            </a:r>
          </a:p>
          <a:p>
            <a:pPr>
              <a:spcBef>
                <a:spcPts val="0"/>
              </a:spcBef>
              <a:spcAft>
                <a:spcPts val="300"/>
              </a:spcAft>
            </a:pPr>
            <a:r>
              <a:rPr lang="fr-FR" sz="1000" b="1" dirty="0">
                <a:solidFill>
                  <a:schemeClr val="bg1"/>
                </a:solidFill>
              </a:rPr>
              <a:t>Formations complémentaires recommandées </a:t>
            </a:r>
            <a:r>
              <a:rPr lang="fr-FR" sz="1000" dirty="0">
                <a:solidFill>
                  <a:schemeClr val="bg1"/>
                </a:solidFill>
              </a:rPr>
              <a:t>: IoT Fundamentals : Hackathon Playbook</a:t>
            </a:r>
          </a:p>
        </p:txBody>
      </p:sp>
      <p:pic>
        <p:nvPicPr>
          <p:cNvPr id="51" name="Picture 5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
        <p:nvSpPr>
          <p:cNvPr id="52" name="TextBox 51"/>
          <p:cNvSpPr txBox="1"/>
          <p:nvPr/>
        </p:nvSpPr>
        <p:spPr>
          <a:xfrm>
            <a:off x="5912775" y="1538365"/>
            <a:ext cx="351378" cy="230832"/>
          </a:xfrm>
          <a:prstGeom prst="rect">
            <a:avLst/>
          </a:prstGeom>
          <a:noFill/>
        </p:spPr>
        <p:txBody>
          <a:bodyPr wrap="none" rtlCol="0">
            <a:spAutoFit/>
          </a:bodyPr>
          <a:lstStyle/>
          <a:p>
            <a:r>
              <a:rPr lang="fr-FR" sz="900" dirty="0">
                <a:solidFill>
                  <a:schemeClr val="bg1"/>
                </a:solidFill>
              </a:rPr>
              <a:t>IoT</a:t>
            </a:r>
          </a:p>
        </p:txBody>
      </p:sp>
      <p:grpSp>
        <p:nvGrpSpPr>
          <p:cNvPr id="53" name="Group 52"/>
          <p:cNvGrpSpPr>
            <a:grpSpLocks noChangeAspect="1"/>
          </p:cNvGrpSpPr>
          <p:nvPr/>
        </p:nvGrpSpPr>
        <p:grpSpPr>
          <a:xfrm>
            <a:off x="5826277" y="1043691"/>
            <a:ext cx="548640" cy="496482"/>
            <a:chOff x="307155" y="6770535"/>
            <a:chExt cx="202093" cy="199653"/>
          </a:xfrm>
        </p:grpSpPr>
        <p:grpSp>
          <p:nvGrpSpPr>
            <p:cNvPr id="54" name="Group 53"/>
            <p:cNvGrpSpPr>
              <a:grpSpLocks noChangeAspect="1"/>
            </p:cNvGrpSpPr>
            <p:nvPr/>
          </p:nvGrpSpPr>
          <p:grpSpPr>
            <a:xfrm>
              <a:off x="307155" y="6770535"/>
              <a:ext cx="202093" cy="199653"/>
              <a:chOff x="2632787" y="1629410"/>
              <a:chExt cx="1817884" cy="1795938"/>
            </a:xfrm>
          </p:grpSpPr>
          <p:sp>
            <p:nvSpPr>
              <p:cNvPr id="66" name="Chord 6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67" name="Chord 6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55" name="Group 54"/>
            <p:cNvGrpSpPr>
              <a:grpSpLocks noChangeAspect="1"/>
            </p:cNvGrpSpPr>
            <p:nvPr/>
          </p:nvGrpSpPr>
          <p:grpSpPr>
            <a:xfrm>
              <a:off x="350096" y="6815447"/>
              <a:ext cx="116346" cy="128119"/>
              <a:chOff x="6067426" y="5260975"/>
              <a:chExt cx="533399" cy="587376"/>
            </a:xfrm>
          </p:grpSpPr>
          <p:sp>
            <p:nvSpPr>
              <p:cNvPr id="56"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100"/>
              </a:p>
            </p:txBody>
          </p:sp>
          <p:grpSp>
            <p:nvGrpSpPr>
              <p:cNvPr id="57" name="Group 56"/>
              <p:cNvGrpSpPr/>
              <p:nvPr/>
            </p:nvGrpSpPr>
            <p:grpSpPr>
              <a:xfrm>
                <a:off x="6067426" y="5260975"/>
                <a:ext cx="493712" cy="430213"/>
                <a:chOff x="6067426" y="5260975"/>
                <a:chExt cx="493712" cy="430213"/>
              </a:xfrm>
            </p:grpSpPr>
            <p:sp>
              <p:nvSpPr>
                <p:cNvPr id="58"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59"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0"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1"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2"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3"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4"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5"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grpSp>
        </p:grpSp>
      </p:gr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0521" y="1993234"/>
            <a:ext cx="3020645" cy="501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85955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p:nvPr/>
        </p:nvPicPr>
        <p:blipFill rotWithShape="1">
          <a:blip r:embed="rId3" cstate="print">
            <a:extLst>
              <a:ext uri="{28A0092B-C50C-407E-A947-70E740481C1C}">
                <a14:useLocalDpi xmlns:a14="http://schemas.microsoft.com/office/drawing/2010/main"/>
              </a:ext>
            </a:extLst>
          </a:blip>
          <a:srcRect/>
          <a:stretch/>
        </p:blipFill>
        <p:spPr bwMode="auto">
          <a:xfrm>
            <a:off x="3743595" y="2044459"/>
            <a:ext cx="2926080" cy="4951662"/>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Hackathon Playbook</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199865"/>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199865"/>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814740"/>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8808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814740"/>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819209"/>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26601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204333"/>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52" name="TextBox 51"/>
          <p:cNvSpPr txBox="1"/>
          <p:nvPr/>
        </p:nvSpPr>
        <p:spPr>
          <a:xfrm>
            <a:off x="421153" y="2495921"/>
            <a:ext cx="2594059" cy="1231106"/>
          </a:xfrm>
          <a:prstGeom prst="rect">
            <a:avLst/>
          </a:prstGeom>
          <a:noFill/>
        </p:spPr>
        <p:txBody>
          <a:bodyPr wrap="square" lIns="0" tIns="0" rIns="0" bIns="0" rtlCol="0">
            <a:spAutoFit/>
          </a:bodyPr>
          <a:lstStyle/>
          <a:p>
            <a:pPr>
              <a:spcAft>
                <a:spcPts val="700"/>
              </a:spcAft>
            </a:pPr>
            <a:r>
              <a:rPr lang="fr-FR" sz="1000" dirty="0"/>
              <a:t>La formation Hackathon Playbook offre un ensemble complet d'outils et de modèles destinés aux instructeurs pour préparer et mener un hackathon. Elle s'appuie sur les bonnes pratiques et sur les leçons tirées des expériences passées, collectées par d'autres organisateurs lors de hackathons IoT menés par la Networking Academy.</a:t>
            </a:r>
          </a:p>
        </p:txBody>
      </p:sp>
      <p:sp>
        <p:nvSpPr>
          <p:cNvPr id="53" name="TextBox 52"/>
          <p:cNvSpPr txBox="1"/>
          <p:nvPr/>
        </p:nvSpPr>
        <p:spPr>
          <a:xfrm>
            <a:off x="402981" y="4190401"/>
            <a:ext cx="2714631" cy="923330"/>
          </a:xfrm>
          <a:prstGeom prst="rect">
            <a:avLst/>
          </a:prstGeom>
          <a:noFill/>
        </p:spPr>
        <p:txBody>
          <a:bodyPr wrap="square" lIns="0" tIns="0" rIns="0" bIns="0" rtlCol="0">
            <a:spAutoFit/>
          </a:bodyPr>
          <a:lstStyle/>
          <a:p>
            <a:pPr>
              <a:spcAft>
                <a:spcPts val="700"/>
              </a:spcAft>
            </a:pPr>
            <a:r>
              <a:rPr lang="fr-FR" sz="1000" dirty="0"/>
              <a:t>Les élèves renforcent et approfondissent leurs compétences multidisciplinaires relatives aux données et aux systèmes IoT en assurant la définition, la conception, le prototypage et la présentation d'une solution IoT devant un jury composé d'experts du secteur et d'homologues.</a:t>
            </a:r>
          </a:p>
        </p:txBody>
      </p:sp>
      <p:sp>
        <p:nvSpPr>
          <p:cNvPr id="54" name="TextBox 53"/>
          <p:cNvSpPr txBox="1"/>
          <p:nvPr/>
        </p:nvSpPr>
        <p:spPr>
          <a:xfrm>
            <a:off x="388129" y="5626658"/>
            <a:ext cx="2487168" cy="164147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1 module réservé à l'instructeur</a:t>
            </a:r>
          </a:p>
          <a:p>
            <a:pPr marL="109728" indent="-109728">
              <a:spcBef>
                <a:spcPts val="400"/>
              </a:spcBef>
              <a:buSzPct val="80000"/>
              <a:buFont typeface="Arial"/>
              <a:buChar char="•"/>
            </a:pPr>
            <a:r>
              <a:rPr lang="fr-FR" sz="1000" dirty="0"/>
              <a:t>2 modules pour les élèves</a:t>
            </a:r>
          </a:p>
          <a:p>
            <a:pPr marL="109728" indent="-109728">
              <a:spcBef>
                <a:spcPts val="400"/>
              </a:spcBef>
              <a:buSzPct val="80000"/>
              <a:buFont typeface="Arial"/>
              <a:buChar char="•"/>
            </a:pPr>
            <a:r>
              <a:rPr lang="fr-FR" sz="1000" dirty="0"/>
              <a:t>Ateliers de sensibilisation à la conception (facultatif) </a:t>
            </a:r>
          </a:p>
          <a:p>
            <a:pPr marL="109728" indent="-109728">
              <a:spcBef>
                <a:spcPts val="400"/>
              </a:spcBef>
              <a:buSzPct val="80000"/>
              <a:buFont typeface="Arial"/>
              <a:buChar char="•"/>
            </a:pPr>
            <a:r>
              <a:rPr lang="fr-FR" sz="1000" dirty="0"/>
              <a:t>Module de soutien pour les élèves</a:t>
            </a:r>
          </a:p>
          <a:p>
            <a:pPr marL="109728" indent="-109728">
              <a:spcBef>
                <a:spcPts val="400"/>
              </a:spcBef>
              <a:buSzPct val="80000"/>
              <a:buFont typeface="Arial"/>
              <a:buChar char="•"/>
            </a:pPr>
            <a:r>
              <a:rPr lang="fr-FR" sz="1000" dirty="0"/>
              <a:t>2 questionnaires, un pour l'instructeur et un pour les élèves</a:t>
            </a:r>
          </a:p>
          <a:p>
            <a:pPr marL="109728" indent="-109728">
              <a:spcBef>
                <a:spcPts val="400"/>
              </a:spcBef>
              <a:buSzPct val="80000"/>
              <a:buFont typeface="Arial"/>
              <a:buChar char="•"/>
            </a:pPr>
            <a:r>
              <a:rPr lang="fr-FR" sz="1000" dirty="0"/>
              <a:t>Examen final : remise de la documentation du prototype</a:t>
            </a:r>
          </a:p>
        </p:txBody>
      </p:sp>
      <p:sp>
        <p:nvSpPr>
          <p:cNvPr id="88" name="TextBox 87"/>
          <p:cNvSpPr txBox="1"/>
          <p:nvPr/>
        </p:nvSpPr>
        <p:spPr>
          <a:xfrm>
            <a:off x="287138" y="7544517"/>
            <a:ext cx="2800505" cy="1377300"/>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a:t>
            </a:r>
            <a:r>
              <a:rPr lang="fr-FR" sz="950" dirty="0">
                <a:solidFill>
                  <a:schemeClr val="bg1"/>
                </a:solidFill>
              </a:rPr>
              <a:t>: élèves du secondaire, élèves en formation professionnelle, étudiants en cycles universitaires de 2 ou 4 ans et au-delà</a:t>
            </a:r>
          </a:p>
          <a:p>
            <a:pPr>
              <a:spcBef>
                <a:spcPts val="0"/>
              </a:spcBef>
              <a:spcAft>
                <a:spcPts val="300"/>
              </a:spcAft>
            </a:pPr>
            <a:r>
              <a:rPr lang="fr-FR" sz="950" b="1" dirty="0">
                <a:solidFill>
                  <a:schemeClr val="bg1"/>
                </a:solidFill>
              </a:rPr>
              <a:t>Connaissances préalables requises</a:t>
            </a:r>
            <a:r>
              <a:rPr lang="fr-FR" sz="950" dirty="0">
                <a:solidFill>
                  <a:schemeClr val="bg1"/>
                </a:solidFill>
              </a:rPr>
              <a:t> : Connecting Things, Big Data &amp; Analytics (facultatif)</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a:t>
            </a:r>
            <a:r>
              <a:rPr lang="fr-FR" sz="950" dirty="0">
                <a:solidFill>
                  <a:schemeClr val="bg1"/>
                </a:solidFill>
              </a:rPr>
              <a:t> : anglais,</a:t>
            </a:r>
            <a:r>
              <a:rPr lang="fr-FR" sz="900" dirty="0">
                <a:solidFill>
                  <a:schemeClr val="bg1"/>
                </a:solidFill>
              </a:rPr>
              <a:t> espagnol</a:t>
            </a:r>
            <a:endParaRPr lang="fr-FR" sz="950" dirty="0">
              <a:solidFill>
                <a:schemeClr val="bg1"/>
              </a:solidFill>
            </a:endParaRPr>
          </a:p>
        </p:txBody>
      </p:sp>
      <p:sp>
        <p:nvSpPr>
          <p:cNvPr id="89" name="TextBox 88"/>
          <p:cNvSpPr txBox="1"/>
          <p:nvPr/>
        </p:nvSpPr>
        <p:spPr>
          <a:xfrm>
            <a:off x="3775884" y="7504666"/>
            <a:ext cx="2800505"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 encadrée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24-30 heures</a:t>
            </a:r>
          </a:p>
          <a:p>
            <a:pPr>
              <a:spcBef>
                <a:spcPts val="0"/>
              </a:spcBef>
              <a:spcAft>
                <a:spcPts val="300"/>
              </a:spcAft>
            </a:pPr>
            <a:r>
              <a:rPr lang="fr-FR" sz="950" b="1" dirty="0">
                <a:solidFill>
                  <a:schemeClr val="bg1"/>
                </a:solidFill>
              </a:rPr>
              <a:t>Formations complémentaires recommandées :</a:t>
            </a:r>
            <a:r>
              <a:rPr lang="fr-FR" sz="950" dirty="0">
                <a:solidFill>
                  <a:schemeClr val="bg1"/>
                </a:solidFill>
              </a:rPr>
              <a:t> IoT Fundamentals : </a:t>
            </a:r>
            <a:r>
              <a:rPr lang="fr-FR" sz="950" dirty="0" err="1">
                <a:solidFill>
                  <a:schemeClr val="bg1"/>
                </a:solidFill>
              </a:rPr>
              <a:t>Big</a:t>
            </a:r>
            <a:r>
              <a:rPr lang="fr-FR" sz="950" dirty="0">
                <a:solidFill>
                  <a:schemeClr val="bg1"/>
                </a:solidFill>
              </a:rPr>
              <a:t> Data &amp; </a:t>
            </a:r>
            <a:r>
              <a:rPr lang="fr-FR" sz="950" dirty="0" err="1">
                <a:solidFill>
                  <a:schemeClr val="bg1"/>
                </a:solidFill>
              </a:rPr>
              <a:t>Analytics</a:t>
            </a:r>
            <a:r>
              <a:rPr lang="fr-FR" sz="950" dirty="0">
                <a:solidFill>
                  <a:schemeClr val="bg1"/>
                </a:solidFill>
              </a:rPr>
              <a:t>, toute formation </a:t>
            </a:r>
            <a:r>
              <a:rPr lang="fr-FR" sz="950" dirty="0" err="1">
                <a:solidFill>
                  <a:schemeClr val="bg1"/>
                </a:solidFill>
              </a:rPr>
              <a:t>Career-Ready</a:t>
            </a:r>
            <a:endParaRPr lang="fr-FR" sz="950" dirty="0">
              <a:solidFill>
                <a:schemeClr val="bg1"/>
              </a:solidFill>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
        <p:nvSpPr>
          <p:cNvPr id="50" name="TextBox 49"/>
          <p:cNvSpPr txBox="1"/>
          <p:nvPr/>
        </p:nvSpPr>
        <p:spPr>
          <a:xfrm>
            <a:off x="5912775" y="1538365"/>
            <a:ext cx="351378" cy="230832"/>
          </a:xfrm>
          <a:prstGeom prst="rect">
            <a:avLst/>
          </a:prstGeom>
          <a:noFill/>
        </p:spPr>
        <p:txBody>
          <a:bodyPr wrap="none" rtlCol="0">
            <a:spAutoFit/>
          </a:bodyPr>
          <a:lstStyle/>
          <a:p>
            <a:r>
              <a:rPr lang="fr-FR" sz="900" dirty="0">
                <a:solidFill>
                  <a:schemeClr val="bg1"/>
                </a:solidFill>
              </a:rPr>
              <a:t>IoT</a:t>
            </a:r>
          </a:p>
        </p:txBody>
      </p:sp>
      <p:grpSp>
        <p:nvGrpSpPr>
          <p:cNvPr id="51" name="Group 50"/>
          <p:cNvGrpSpPr>
            <a:grpSpLocks noChangeAspect="1"/>
          </p:cNvGrpSpPr>
          <p:nvPr/>
        </p:nvGrpSpPr>
        <p:grpSpPr>
          <a:xfrm>
            <a:off x="5826277" y="1043691"/>
            <a:ext cx="548640" cy="496482"/>
            <a:chOff x="307155" y="6770535"/>
            <a:chExt cx="202093" cy="199653"/>
          </a:xfrm>
        </p:grpSpPr>
        <p:grpSp>
          <p:nvGrpSpPr>
            <p:cNvPr id="56" name="Group 55"/>
            <p:cNvGrpSpPr>
              <a:grpSpLocks noChangeAspect="1"/>
            </p:cNvGrpSpPr>
            <p:nvPr/>
          </p:nvGrpSpPr>
          <p:grpSpPr>
            <a:xfrm>
              <a:off x="307155" y="6770535"/>
              <a:ext cx="202093" cy="199653"/>
              <a:chOff x="2632787" y="1629410"/>
              <a:chExt cx="1817884" cy="1795938"/>
            </a:xfrm>
          </p:grpSpPr>
          <p:sp>
            <p:nvSpPr>
              <p:cNvPr id="74" name="Chord 73"/>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5" name="Chord 74"/>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63" name="Group 62"/>
            <p:cNvGrpSpPr>
              <a:grpSpLocks noChangeAspect="1"/>
            </p:cNvGrpSpPr>
            <p:nvPr/>
          </p:nvGrpSpPr>
          <p:grpSpPr>
            <a:xfrm>
              <a:off x="350096" y="6815447"/>
              <a:ext cx="116346" cy="128119"/>
              <a:chOff x="6067426" y="5260975"/>
              <a:chExt cx="533399" cy="587376"/>
            </a:xfrm>
          </p:grpSpPr>
          <p:sp>
            <p:nvSpPr>
              <p:cNvPr id="64"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100"/>
              </a:p>
            </p:txBody>
          </p:sp>
          <p:grpSp>
            <p:nvGrpSpPr>
              <p:cNvPr id="65" name="Group 64"/>
              <p:cNvGrpSpPr/>
              <p:nvPr/>
            </p:nvGrpSpPr>
            <p:grpSpPr>
              <a:xfrm>
                <a:off x="6067426" y="5260975"/>
                <a:ext cx="493712" cy="430213"/>
                <a:chOff x="6067426" y="5260975"/>
                <a:chExt cx="493712" cy="430213"/>
              </a:xfrm>
            </p:grpSpPr>
            <p:sp>
              <p:nvSpPr>
                <p:cNvPr id="66"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7"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8"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69"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70"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71"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72"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73"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grpSp>
        </p:grpSp>
      </p:grpSp>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59790" y="2055174"/>
            <a:ext cx="2909886" cy="4940947"/>
          </a:xfrm>
          <a:prstGeom prst="rect">
            <a:avLst/>
          </a:prstGeom>
        </p:spPr>
      </p:pic>
    </p:spTree>
    <p:extLst>
      <p:ext uri="{BB962C8B-B14F-4D97-AF65-F5344CB8AC3E}">
        <p14:creationId xmlns:p14="http://schemas.microsoft.com/office/powerpoint/2010/main" val="401056453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377931" y="3599331"/>
            <a:ext cx="4212579" cy="646331"/>
          </a:xfrm>
          <a:prstGeom prst="rect">
            <a:avLst/>
          </a:prstGeom>
          <a:noFill/>
        </p:spPr>
        <p:txBody>
          <a:bodyPr wrap="square" rtlCol="0">
            <a:noAutofit/>
          </a:bodyPr>
          <a:lstStyle/>
          <a:p>
            <a:pPr algn="ctr"/>
            <a:r>
              <a:rPr lang="fr-FR" sz="3600" dirty="0">
                <a:solidFill>
                  <a:schemeClr val="bg1"/>
                </a:solidFill>
              </a:rPr>
              <a:t>Cours sur les systèmes d'exploitation et l'IT</a:t>
            </a:r>
          </a:p>
        </p:txBody>
      </p:sp>
      <p:grpSp>
        <p:nvGrpSpPr>
          <p:cNvPr id="22" name="Group 21"/>
          <p:cNvGrpSpPr>
            <a:grpSpLocks noChangeAspect="1"/>
          </p:cNvGrpSpPr>
          <p:nvPr/>
        </p:nvGrpSpPr>
        <p:grpSpPr>
          <a:xfrm>
            <a:off x="2838185" y="2208705"/>
            <a:ext cx="1207008" cy="1192436"/>
            <a:chOff x="4194068" y="1207811"/>
            <a:chExt cx="288472" cy="284989"/>
          </a:xfrm>
        </p:grpSpPr>
        <p:grpSp>
          <p:nvGrpSpPr>
            <p:cNvPr id="23" name="Group 22"/>
            <p:cNvGrpSpPr>
              <a:grpSpLocks noChangeAspect="1"/>
            </p:cNvGrpSpPr>
            <p:nvPr/>
          </p:nvGrpSpPr>
          <p:grpSpPr>
            <a:xfrm>
              <a:off x="4194068" y="1207811"/>
              <a:ext cx="288472" cy="284989"/>
              <a:chOff x="2632787" y="1629410"/>
              <a:chExt cx="1817884" cy="1795938"/>
            </a:xfrm>
          </p:grpSpPr>
          <p:sp>
            <p:nvSpPr>
              <p:cNvPr id="67" name="Chord 66"/>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Chord 67"/>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a:grpSpLocks noChangeAspect="1"/>
            </p:cNvGrpSpPr>
            <p:nvPr/>
          </p:nvGrpSpPr>
          <p:grpSpPr>
            <a:xfrm>
              <a:off x="4240085" y="1270824"/>
              <a:ext cx="205157" cy="182880"/>
              <a:chOff x="-576263" y="1677988"/>
              <a:chExt cx="628651" cy="560387"/>
            </a:xfrm>
          </p:grpSpPr>
          <p:sp>
            <p:nvSpPr>
              <p:cNvPr id="25"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36" name="Picture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97533988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4611" y="2062278"/>
            <a:ext cx="2909424" cy="4930480"/>
          </a:xfrm>
          <a:prstGeom prst="rect">
            <a:avLst/>
          </a:prstGeom>
        </p:spPr>
      </p:pic>
      <p:sp>
        <p:nvSpPr>
          <p:cNvPr id="312" name="Rectangle 311"/>
          <p:cNvSpPr/>
          <p:nvPr/>
        </p:nvSpPr>
        <p:spPr>
          <a:xfrm>
            <a:off x="0" y="7346459"/>
            <a:ext cx="6858000" cy="1790646"/>
          </a:xfrm>
          <a:prstGeom prst="rect">
            <a:avLst/>
          </a:prstGeom>
          <a:solidFill>
            <a:srgbClr val="70C3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rgbClr val="70AA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NDG Linux Unhatched</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816903" y="1538365"/>
            <a:ext cx="595035" cy="230832"/>
          </a:xfrm>
          <a:prstGeom prst="rect">
            <a:avLst/>
          </a:prstGeom>
          <a:noFill/>
        </p:spPr>
        <p:txBody>
          <a:bodyPr wrap="none" rtlCol="0">
            <a:spAutoFit/>
          </a:bodyPr>
          <a:lstStyle/>
          <a:p>
            <a:r>
              <a:rPr lang="fr-FR" sz="900" dirty="0">
                <a:solidFill>
                  <a:schemeClr val="bg1"/>
                </a:solidFill>
              </a:rPr>
              <a:t>OS &amp; IT</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4489016"/>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4489016"/>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469884"/>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53603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469884"/>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474353"/>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455516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4493484"/>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768159" cy="230832"/>
          </a:xfrm>
          <a:prstGeom prst="rect">
            <a:avLst/>
          </a:prstGeom>
          <a:noFill/>
        </p:spPr>
        <p:txBody>
          <a:bodyPr wrap="none" rtlCol="0">
            <a:spAutoFit/>
          </a:bodyPr>
          <a:lstStyle/>
          <a:p>
            <a:r>
              <a:rPr lang="fr-FR" sz="900" dirty="0" err="1">
                <a:solidFill>
                  <a:schemeClr val="bg1"/>
                </a:solidFill>
              </a:rPr>
              <a:t>Exploratory</a:t>
            </a:r>
            <a:endParaRPr lang="fr-FR" sz="900" dirty="0">
              <a:solidFill>
                <a:schemeClr val="bg1"/>
              </a:solidFill>
            </a:endParaRPr>
          </a:p>
        </p:txBody>
      </p:sp>
      <p:sp>
        <p:nvSpPr>
          <p:cNvPr id="53" name="TextBox 52"/>
          <p:cNvSpPr txBox="1"/>
          <p:nvPr/>
        </p:nvSpPr>
        <p:spPr>
          <a:xfrm>
            <a:off x="402983" y="2546409"/>
            <a:ext cx="2487168" cy="769441"/>
          </a:xfrm>
          <a:prstGeom prst="rect">
            <a:avLst/>
          </a:prstGeom>
          <a:noFill/>
        </p:spPr>
        <p:txBody>
          <a:bodyPr wrap="square" lIns="0" tIns="0" rIns="0" bIns="0" rtlCol="0">
            <a:spAutoFit/>
          </a:bodyPr>
          <a:lstStyle/>
          <a:p>
            <a:pPr>
              <a:spcAft>
                <a:spcPts val="700"/>
              </a:spcAft>
            </a:pPr>
            <a:r>
              <a:rPr lang="fr-FR" sz="1000" dirty="0"/>
              <a:t>Aligné sur les objectifs des examens Linux pour la certification CompTIA A+ 220-902, ce cours enseigne l'installation et la configuration de base du logiciel Linux et présente les lignes de commande Linux. </a:t>
            </a:r>
          </a:p>
        </p:txBody>
      </p:sp>
      <p:sp>
        <p:nvSpPr>
          <p:cNvPr id="54" name="TextBox 53"/>
          <p:cNvSpPr txBox="1"/>
          <p:nvPr/>
        </p:nvSpPr>
        <p:spPr>
          <a:xfrm>
            <a:off x="406746" y="3873947"/>
            <a:ext cx="2487168" cy="461665"/>
          </a:xfrm>
          <a:prstGeom prst="rect">
            <a:avLst/>
          </a:prstGeom>
          <a:noFill/>
        </p:spPr>
        <p:txBody>
          <a:bodyPr wrap="square" lIns="0" tIns="0" rIns="0" bIns="0" rtlCol="0">
            <a:spAutoFit/>
          </a:bodyPr>
          <a:lstStyle/>
          <a:p>
            <a:pPr>
              <a:spcAft>
                <a:spcPts val="700"/>
              </a:spcAft>
            </a:pPr>
            <a:r>
              <a:rPr lang="fr-FR" sz="1000" dirty="0"/>
              <a:t>« NDG Linux Unhatched » facilite l'acquisition de connaissances sur Linux grâce à un cours en ligne gratuit.</a:t>
            </a:r>
          </a:p>
        </p:txBody>
      </p:sp>
      <p:sp>
        <p:nvSpPr>
          <p:cNvPr id="55" name="TextBox 54"/>
          <p:cNvSpPr txBox="1"/>
          <p:nvPr/>
        </p:nvSpPr>
        <p:spPr>
          <a:xfrm>
            <a:off x="388129" y="4923558"/>
            <a:ext cx="2487168" cy="769441"/>
          </a:xfrm>
          <a:prstGeom prst="rect">
            <a:avLst/>
          </a:prstGeom>
          <a:noFill/>
        </p:spPr>
        <p:txBody>
          <a:bodyPr wrap="square" lIns="0" tIns="0" rIns="0" bIns="0" rtlCol="0">
            <a:spAutoFit/>
          </a:bodyPr>
          <a:lstStyle/>
          <a:p>
            <a:pPr marL="109728" indent="-109728">
              <a:spcBef>
                <a:spcPts val="400"/>
              </a:spcBef>
              <a:buSzPct val="80000"/>
              <a:buFont typeface="Arial"/>
              <a:buChar char="•"/>
            </a:pPr>
            <a:r>
              <a:rPr lang="fr-FR" sz="1000" dirty="0"/>
              <a:t>1 module</a:t>
            </a:r>
          </a:p>
          <a:p>
            <a:pPr marL="109728" indent="-109728">
              <a:spcBef>
                <a:spcPts val="400"/>
              </a:spcBef>
              <a:buSzPct val="80000"/>
              <a:buFont typeface="Arial"/>
              <a:buChar char="•"/>
            </a:pPr>
            <a:r>
              <a:rPr lang="fr-FR" sz="1000" dirty="0"/>
              <a:t>20 pages</a:t>
            </a:r>
          </a:p>
          <a:p>
            <a:pPr marL="109728" indent="-109728">
              <a:spcBef>
                <a:spcPts val="400"/>
              </a:spcBef>
              <a:buSzPct val="80000"/>
              <a:buFont typeface="Arial"/>
              <a:buChar char="•"/>
            </a:pPr>
            <a:r>
              <a:rPr lang="fr-FR" sz="1000" dirty="0"/>
              <a:t>Machine Linux avec activités</a:t>
            </a:r>
          </a:p>
          <a:p>
            <a:pPr marL="109728" indent="-109728">
              <a:spcBef>
                <a:spcPts val="400"/>
              </a:spcBef>
              <a:buSzPct val="80000"/>
              <a:buFont typeface="Arial"/>
              <a:buChar char="•"/>
            </a:pPr>
            <a:r>
              <a:rPr lang="fr-FR" sz="1000" dirty="0"/>
              <a:t>1 évaluation</a:t>
            </a:r>
          </a:p>
        </p:txBody>
      </p:sp>
      <p:grpSp>
        <p:nvGrpSpPr>
          <p:cNvPr id="3" name="Group 2"/>
          <p:cNvGrpSpPr>
            <a:grpSpLocks noChangeAspect="1"/>
          </p:cNvGrpSpPr>
          <p:nvPr/>
        </p:nvGrpSpPr>
        <p:grpSpPr>
          <a:xfrm>
            <a:off x="5842907" y="1008319"/>
            <a:ext cx="557784" cy="551050"/>
            <a:chOff x="4194068" y="1207811"/>
            <a:chExt cx="288472" cy="284989"/>
          </a:xfrm>
        </p:grpSpPr>
        <p:grpSp>
          <p:nvGrpSpPr>
            <p:cNvPr id="57" name="Group 56"/>
            <p:cNvGrpSpPr>
              <a:grpSpLocks noChangeAspect="1"/>
            </p:cNvGrpSpPr>
            <p:nvPr/>
          </p:nvGrpSpPr>
          <p:grpSpPr>
            <a:xfrm>
              <a:off x="4194068" y="1207811"/>
              <a:ext cx="288472" cy="284989"/>
              <a:chOff x="2632787" y="1629410"/>
              <a:chExt cx="1817884" cy="1795938"/>
            </a:xfrm>
          </p:grpSpPr>
          <p:sp>
            <p:nvSpPr>
              <p:cNvPr id="95" name="Chord 94"/>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Chord 95"/>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a:grpSpLocks noChangeAspect="1"/>
            </p:cNvGrpSpPr>
            <p:nvPr/>
          </p:nvGrpSpPr>
          <p:grpSpPr>
            <a:xfrm>
              <a:off x="4240085" y="1270824"/>
              <a:ext cx="205157" cy="182880"/>
              <a:chOff x="-576263" y="1677988"/>
              <a:chExt cx="628651" cy="560387"/>
            </a:xfrm>
          </p:grpSpPr>
          <p:sp>
            <p:nvSpPr>
              <p:cNvPr id="60"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97" name="TextBox 96"/>
          <p:cNvSpPr txBox="1"/>
          <p:nvPr/>
        </p:nvSpPr>
        <p:spPr>
          <a:xfrm>
            <a:off x="287138" y="7600423"/>
            <a:ext cx="2781598" cy="1269578"/>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élèves de l'enseignement secondaire et public de généralistes n'ayant aucune connaissance de l'IT</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aucune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Mode de formation : </a:t>
            </a:r>
            <a:r>
              <a:rPr lang="fr-FR" sz="950" dirty="0">
                <a:solidFill>
                  <a:schemeClr val="bg1"/>
                </a:solidFill>
              </a:rPr>
              <a:t>autonome</a:t>
            </a:r>
          </a:p>
          <a:p>
            <a:pPr>
              <a:spcBef>
                <a:spcPts val="0"/>
              </a:spcBef>
              <a:spcAft>
                <a:spcPts val="300"/>
              </a:spcAft>
            </a:pPr>
            <a:r>
              <a:rPr lang="fr-FR" sz="950" b="1" dirty="0">
                <a:solidFill>
                  <a:schemeClr val="bg1"/>
                </a:solidFill>
              </a:rPr>
              <a:t>Langues</a:t>
            </a:r>
            <a:r>
              <a:rPr lang="fr-FR" sz="950" dirty="0">
                <a:solidFill>
                  <a:schemeClr val="bg1"/>
                </a:solidFill>
              </a:rPr>
              <a:t> : anglais, espagnol</a:t>
            </a:r>
          </a:p>
        </p:txBody>
      </p:sp>
      <p:sp>
        <p:nvSpPr>
          <p:cNvPr id="98" name="TextBox 97"/>
          <p:cNvSpPr txBox="1"/>
          <p:nvPr/>
        </p:nvSpPr>
        <p:spPr>
          <a:xfrm>
            <a:off x="3717510" y="7609123"/>
            <a:ext cx="2717006" cy="569387"/>
          </a:xfrm>
          <a:prstGeom prst="rect">
            <a:avLst/>
          </a:prstGeom>
          <a:noFill/>
        </p:spPr>
        <p:txBody>
          <a:bodyPr wrap="square" rtlCol="0">
            <a:spAutoFit/>
          </a:bodyPr>
          <a:lstStyle/>
          <a:p>
            <a:pPr>
              <a:spcBef>
                <a:spcPts val="0"/>
              </a:spcBef>
              <a:spcAft>
                <a:spcPts val="300"/>
              </a:spcAft>
            </a:pPr>
            <a:r>
              <a:rPr lang="fr-FR" sz="950" b="1" dirty="0">
                <a:solidFill>
                  <a:schemeClr val="bg1"/>
                </a:solidFill>
              </a:rPr>
              <a:t>Durée totale estimée : </a:t>
            </a:r>
            <a:r>
              <a:rPr lang="fr-FR" sz="950" dirty="0">
                <a:solidFill>
                  <a:schemeClr val="bg1"/>
                </a:solidFill>
              </a:rPr>
              <a:t>6-8 heures</a:t>
            </a:r>
          </a:p>
          <a:p>
            <a:pPr>
              <a:spcBef>
                <a:spcPts val="0"/>
              </a:spcBef>
              <a:spcAft>
                <a:spcPts val="300"/>
              </a:spcAft>
            </a:pPr>
            <a:r>
              <a:rPr lang="fr-FR" sz="950" b="1" dirty="0">
                <a:solidFill>
                  <a:schemeClr val="bg1"/>
                </a:solidFill>
              </a:rPr>
              <a:t>Formation complémentaire recommandée : </a:t>
            </a:r>
            <a:r>
              <a:rPr lang="fr-FR" sz="950" dirty="0">
                <a:solidFill>
                  <a:schemeClr val="bg1"/>
                </a:solidFill>
              </a:rPr>
              <a:t>NDG Linux Essentials</a:t>
            </a:r>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1902" y="8576227"/>
            <a:ext cx="861624" cy="264642"/>
          </a:xfrm>
          <a:prstGeom prst="rect">
            <a:avLst/>
          </a:prstGeom>
        </p:spPr>
      </p:pic>
      <p:sp>
        <p:nvSpPr>
          <p:cNvPr id="103" name="TextBox 102"/>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pic>
        <p:nvPicPr>
          <p:cNvPr id="69" name="Picture 6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40124520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p:nvPr/>
        </p:nvPicPr>
        <p:blipFill rotWithShape="1">
          <a:blip r:embed="rId3" cstate="print">
            <a:extLst>
              <a:ext uri="{28A0092B-C50C-407E-A947-70E740481C1C}">
                <a14:useLocalDpi xmlns:a14="http://schemas.microsoft.com/office/drawing/2010/main"/>
              </a:ext>
            </a:extLst>
          </a:blip>
          <a:srcRect/>
          <a:stretch/>
        </p:blipFill>
        <p:spPr bwMode="auto">
          <a:xfrm>
            <a:off x="3715946" y="2032514"/>
            <a:ext cx="2908089" cy="4961122"/>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IT Essentials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809985" y="1538365"/>
            <a:ext cx="595035" cy="230832"/>
          </a:xfrm>
          <a:prstGeom prst="rect">
            <a:avLst/>
          </a:prstGeom>
          <a:noFill/>
        </p:spPr>
        <p:txBody>
          <a:bodyPr wrap="none" rtlCol="0">
            <a:spAutoFit/>
          </a:bodyPr>
          <a:lstStyle/>
          <a:p>
            <a:r>
              <a:rPr lang="fr-FR" sz="900">
                <a:solidFill>
                  <a:schemeClr val="bg1"/>
                </a:solidFill>
              </a:rPr>
              <a:t>OS &amp; IT</a:t>
            </a:r>
            <a:endParaRPr lang="fr-FR" sz="900" dirty="0">
              <a:solidFill>
                <a:schemeClr val="bg1"/>
              </a:solidFill>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13248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13248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59406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66021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594065"/>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598534"/>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1986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13695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51" name="TextBox 50"/>
          <p:cNvSpPr txBox="1"/>
          <p:nvPr/>
        </p:nvSpPr>
        <p:spPr>
          <a:xfrm>
            <a:off x="421153" y="2483900"/>
            <a:ext cx="2594059" cy="1023357"/>
          </a:xfrm>
          <a:prstGeom prst="rect">
            <a:avLst/>
          </a:prstGeom>
          <a:noFill/>
        </p:spPr>
        <p:txBody>
          <a:bodyPr wrap="square" lIns="0" tIns="0" rIns="0" bIns="0" rtlCol="0">
            <a:spAutoFit/>
          </a:bodyPr>
          <a:lstStyle/>
          <a:p>
            <a:pPr>
              <a:spcAft>
                <a:spcPts val="700"/>
              </a:spcAft>
            </a:pPr>
            <a:r>
              <a:rPr lang="fr-FR" sz="920" dirty="0"/>
              <a:t>IT Essentials présente les compétences professionnelles et informatiques essentielles pour les postes IT de niveau débutant. Les élèves développent leurs compétences et apprennent les procédures pour installer, configurer et dépanner les ordinateurs, les terminaux mobiles et les logiciels.</a:t>
            </a:r>
          </a:p>
        </p:txBody>
      </p:sp>
      <p:sp>
        <p:nvSpPr>
          <p:cNvPr id="52" name="TextBox 51"/>
          <p:cNvSpPr txBox="1"/>
          <p:nvPr/>
        </p:nvSpPr>
        <p:spPr>
          <a:xfrm>
            <a:off x="421154" y="3956854"/>
            <a:ext cx="2594058" cy="1080809"/>
          </a:xfrm>
          <a:prstGeom prst="rect">
            <a:avLst/>
          </a:prstGeom>
          <a:noFill/>
        </p:spPr>
        <p:txBody>
          <a:bodyPr wrap="square" lIns="0" tIns="0" rIns="0" bIns="0" rtlCol="0">
            <a:spAutoFit/>
          </a:bodyPr>
          <a:lstStyle/>
          <a:p>
            <a:pPr>
              <a:spcAft>
                <a:spcPts val="700"/>
              </a:spcAft>
            </a:pPr>
            <a:r>
              <a:rPr lang="fr-FR" sz="920" dirty="0"/>
              <a:t>Pour les élèves qui souhaitent acquérir des compétences professionnelles (pour le matériel et les logiciels) de niveau débutant afin d'occuper des postes de techniciens d'assistance, ce cours s'aligne avec la certification CompTIA A+.</a:t>
            </a:r>
          </a:p>
          <a:p>
            <a:pPr>
              <a:spcAft>
                <a:spcPts val="700"/>
              </a:spcAft>
            </a:pPr>
            <a:r>
              <a:rPr lang="fr-FR" sz="920" dirty="0"/>
              <a:t>Ce cours sert également de cours préliminaire pour le programme CCNA.</a:t>
            </a:r>
          </a:p>
        </p:txBody>
      </p:sp>
      <p:sp>
        <p:nvSpPr>
          <p:cNvPr id="53" name="TextBox 52"/>
          <p:cNvSpPr txBox="1"/>
          <p:nvPr/>
        </p:nvSpPr>
        <p:spPr>
          <a:xfrm>
            <a:off x="442423" y="5524573"/>
            <a:ext cx="2645220" cy="1711238"/>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920" dirty="0"/>
              <a:t>14 chapitres</a:t>
            </a:r>
          </a:p>
          <a:p>
            <a:pPr marL="109728" indent="-109728">
              <a:spcBef>
                <a:spcPts val="400"/>
              </a:spcBef>
              <a:buSzPct val="80000"/>
              <a:buFont typeface="Arial"/>
              <a:buChar char="•"/>
            </a:pPr>
            <a:r>
              <a:rPr lang="fr-FR" sz="920" dirty="0"/>
              <a:t>99 ateliers pratiques et 29 activités interactives</a:t>
            </a:r>
          </a:p>
          <a:p>
            <a:pPr marL="109728" indent="-109728">
              <a:spcBef>
                <a:spcPts val="400"/>
              </a:spcBef>
              <a:buSzPct val="80000"/>
              <a:buFont typeface="Arial"/>
              <a:buChar char="•"/>
            </a:pPr>
            <a:r>
              <a:rPr lang="fr-FR" sz="920" dirty="0"/>
              <a:t>Outils d'apprentissage de Cisco Packet Tracer, de l'ordinateur portable virtuel et du bureau virtuel</a:t>
            </a:r>
          </a:p>
          <a:p>
            <a:pPr marL="109728" indent="-109728">
              <a:spcBef>
                <a:spcPts val="400"/>
              </a:spcBef>
              <a:buSzPct val="80000"/>
              <a:buFont typeface="Arial"/>
              <a:buChar char="•"/>
            </a:pPr>
            <a:r>
              <a:rPr lang="fr-FR" sz="920" dirty="0"/>
              <a:t>14 examens (1 par chapitre), un examen de contrôle, un module de révision des compétences, un examen final blanc, un examen final, une évaluation axée sur les compétences et 2 examens blancs pour la certification CompTIA A+</a:t>
            </a:r>
          </a:p>
        </p:txBody>
      </p:sp>
      <p:sp>
        <p:nvSpPr>
          <p:cNvPr id="54" name="TextBox 53"/>
          <p:cNvSpPr txBox="1"/>
          <p:nvPr/>
        </p:nvSpPr>
        <p:spPr>
          <a:xfrm>
            <a:off x="306685" y="7404575"/>
            <a:ext cx="2780958" cy="1669688"/>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élèves de l'enseignement secondaire et étudiants ayant effectué deux années d'université</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aucune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oui</a:t>
            </a:r>
          </a:p>
          <a:p>
            <a:pPr>
              <a:spcBef>
                <a:spcPts val="0"/>
              </a:spcBef>
              <a:spcAft>
                <a:spcPts val="300"/>
              </a:spcAft>
            </a:pPr>
            <a:r>
              <a:rPr lang="fr-FR" sz="950" b="1" dirty="0">
                <a:solidFill>
                  <a:schemeClr val="bg1"/>
                </a:solidFill>
              </a:rPr>
              <a:t>Langues </a:t>
            </a:r>
            <a:r>
              <a:rPr lang="fr-FR" sz="950" dirty="0">
                <a:solidFill>
                  <a:schemeClr val="bg1"/>
                </a:solidFill>
              </a:rPr>
              <a:t>: allemand, anglais, arabe, chinois (simplifié et traditionnel), croate, espagnol, français, géorgien, hébreu, hongrois, italien, japonais, kazazakh, néerlandais, polonais, portugais, roumain, russe, turc et ukrainien </a:t>
            </a:r>
          </a:p>
        </p:txBody>
      </p:sp>
      <p:sp>
        <p:nvSpPr>
          <p:cNvPr id="55" name="TextBox 54"/>
          <p:cNvSpPr txBox="1"/>
          <p:nvPr/>
        </p:nvSpPr>
        <p:spPr>
          <a:xfrm>
            <a:off x="3848314" y="7404574"/>
            <a:ext cx="2708528" cy="900246"/>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Cours complémentaire recommandé : </a:t>
            </a:r>
            <a:r>
              <a:rPr lang="fr-FR" sz="950" dirty="0">
                <a:solidFill>
                  <a:schemeClr val="bg1"/>
                </a:solidFill>
              </a:rPr>
              <a:t>CCNA R&amp;S Introduction to Networks</a:t>
            </a:r>
          </a:p>
        </p:txBody>
      </p:sp>
      <p:grpSp>
        <p:nvGrpSpPr>
          <p:cNvPr id="57" name="Group 56"/>
          <p:cNvGrpSpPr>
            <a:grpSpLocks noChangeAspect="1"/>
          </p:cNvGrpSpPr>
          <p:nvPr/>
        </p:nvGrpSpPr>
        <p:grpSpPr>
          <a:xfrm>
            <a:off x="5842907" y="1008319"/>
            <a:ext cx="557784" cy="551050"/>
            <a:chOff x="4194068" y="1207811"/>
            <a:chExt cx="288472" cy="284989"/>
          </a:xfrm>
        </p:grpSpPr>
        <p:grpSp>
          <p:nvGrpSpPr>
            <p:cNvPr id="58" name="Group 57"/>
            <p:cNvGrpSpPr>
              <a:grpSpLocks noChangeAspect="1"/>
            </p:cNvGrpSpPr>
            <p:nvPr/>
          </p:nvGrpSpPr>
          <p:grpSpPr>
            <a:xfrm>
              <a:off x="4194068" y="1207811"/>
              <a:ext cx="288472" cy="284989"/>
              <a:chOff x="2632787" y="1629410"/>
              <a:chExt cx="1817884" cy="1795938"/>
            </a:xfrm>
          </p:grpSpPr>
          <p:sp>
            <p:nvSpPr>
              <p:cNvPr id="88" name="Chord 8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Chord 8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a:grpSpLocks noChangeAspect="1"/>
            </p:cNvGrpSpPr>
            <p:nvPr/>
          </p:nvGrpSpPr>
          <p:grpSpPr>
            <a:xfrm>
              <a:off x="4240085" y="1270824"/>
              <a:ext cx="205157" cy="182880"/>
              <a:chOff x="-576263" y="1677988"/>
              <a:chExt cx="628651" cy="560387"/>
            </a:xfrm>
          </p:grpSpPr>
          <p:sp>
            <p:nvSpPr>
              <p:cNvPr id="60"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0" name="Group 89"/>
          <p:cNvGrpSpPr/>
          <p:nvPr/>
        </p:nvGrpSpPr>
        <p:grpSpPr>
          <a:xfrm>
            <a:off x="4109122" y="8372486"/>
            <a:ext cx="419712" cy="419712"/>
            <a:chOff x="2762594" y="1343553"/>
            <a:chExt cx="177346" cy="177346"/>
          </a:xfrm>
        </p:grpSpPr>
        <p:sp>
          <p:nvSpPr>
            <p:cNvPr id="91" name="Oval 9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93" name="TextBox 92"/>
          <p:cNvSpPr txBox="1"/>
          <p:nvPr/>
        </p:nvSpPr>
        <p:spPr>
          <a:xfrm>
            <a:off x="4503834" y="839783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pic>
        <p:nvPicPr>
          <p:cNvPr id="71" name="Picture 7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1489036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p:nvPr/>
        </p:nvPicPr>
        <p:blipFill rotWithShape="1">
          <a:blip r:embed="rId3" cstate="print">
            <a:extLst>
              <a:ext uri="{28A0092B-C50C-407E-A947-70E740481C1C}">
                <a14:useLocalDpi xmlns:a14="http://schemas.microsoft.com/office/drawing/2010/main"/>
              </a:ext>
            </a:extLst>
          </a:blip>
          <a:srcRect/>
          <a:stretch/>
        </p:blipFill>
        <p:spPr bwMode="auto">
          <a:xfrm>
            <a:off x="3726065" y="2051983"/>
            <a:ext cx="2908758" cy="4912368"/>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NDG Linux Essentials</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538893"/>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538893"/>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040520"/>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10666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040520"/>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044989"/>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60504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543361"/>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47" name="TextBox 46"/>
          <p:cNvSpPr txBox="1"/>
          <p:nvPr/>
        </p:nvSpPr>
        <p:spPr>
          <a:xfrm>
            <a:off x="388129" y="2493690"/>
            <a:ext cx="2487168" cy="1474763"/>
          </a:xfrm>
          <a:prstGeom prst="rect">
            <a:avLst/>
          </a:prstGeom>
          <a:noFill/>
        </p:spPr>
        <p:txBody>
          <a:bodyPr wrap="square" lIns="0" tIns="0" rIns="0" bIns="0" rtlCol="0">
            <a:spAutoFit/>
          </a:bodyPr>
          <a:lstStyle/>
          <a:p>
            <a:pPr>
              <a:spcAft>
                <a:spcPts val="700"/>
              </a:spcAft>
            </a:pPr>
            <a:r>
              <a:rPr lang="fr-FR" sz="1000" dirty="0"/>
              <a:t>Le cours NDG Linux Essentials, élaboré par NDG, le partenaire de la Networking Academy, couvre les principes fondamentaux du système d'exploitation Linux, ainsi que les concepts de ligne de commande et d'open source.</a:t>
            </a:r>
          </a:p>
          <a:p>
            <a:pPr>
              <a:spcAft>
                <a:spcPts val="700"/>
              </a:spcAft>
            </a:pPr>
            <a:r>
              <a:rPr lang="fr-FR" sz="1000" dirty="0"/>
              <a:t>La machine virtuelle Linux est intégrée dans le cours, ce qui permet aux étudiants de tester les commandes Linux.</a:t>
            </a:r>
          </a:p>
        </p:txBody>
      </p:sp>
      <p:sp>
        <p:nvSpPr>
          <p:cNvPr id="48" name="TextBox 47"/>
          <p:cNvSpPr txBox="1"/>
          <p:nvPr/>
        </p:nvSpPr>
        <p:spPr>
          <a:xfrm>
            <a:off x="394131" y="4390990"/>
            <a:ext cx="2621081" cy="1077218"/>
          </a:xfrm>
          <a:prstGeom prst="rect">
            <a:avLst/>
          </a:prstGeom>
          <a:noFill/>
        </p:spPr>
        <p:txBody>
          <a:bodyPr wrap="square" lIns="0" tIns="0" rIns="0" bIns="0" rtlCol="0">
            <a:spAutoFit/>
          </a:bodyPr>
          <a:lstStyle/>
          <a:p>
            <a:pPr>
              <a:spcAft>
                <a:spcPts val="700"/>
              </a:spcAft>
            </a:pPr>
            <a:r>
              <a:rPr lang="fr-FR" sz="1000" dirty="0"/>
              <a:t>Apprentissage du système d'exploitation Linux, de la programmation open source et des compétences relatives à l'IoE afin de développer ses connaissances informatiques au-delà du domaine des réseaux. S'aligne sur le certificat de développement professionnel du Linux Professional Institute (LPI).</a:t>
            </a:r>
          </a:p>
        </p:txBody>
      </p:sp>
      <p:sp>
        <p:nvSpPr>
          <p:cNvPr id="49" name="TextBox 48"/>
          <p:cNvSpPr txBox="1"/>
          <p:nvPr/>
        </p:nvSpPr>
        <p:spPr>
          <a:xfrm>
            <a:off x="388129" y="5931840"/>
            <a:ext cx="2487168" cy="1463040"/>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1000" dirty="0"/>
              <a:t>16 chapitres</a:t>
            </a:r>
          </a:p>
          <a:p>
            <a:pPr marL="109728" indent="-109728">
              <a:spcBef>
                <a:spcPts val="400"/>
              </a:spcBef>
              <a:buSzPct val="80000"/>
              <a:buFont typeface="Arial"/>
              <a:buChar char="•"/>
            </a:pPr>
            <a:r>
              <a:rPr lang="fr-FR" sz="1000" dirty="0"/>
              <a:t>Machine virtuelle Linux intégrée pour tester les commandes Linux</a:t>
            </a:r>
          </a:p>
          <a:p>
            <a:pPr marL="109728" indent="-109728">
              <a:spcBef>
                <a:spcPts val="400"/>
              </a:spcBef>
              <a:buSzPct val="80000"/>
              <a:buFont typeface="Arial"/>
              <a:buChar char="•"/>
            </a:pPr>
            <a:r>
              <a:rPr lang="fr-FR" sz="1000" dirty="0"/>
              <a:t>13 travaux pratiques</a:t>
            </a:r>
          </a:p>
          <a:p>
            <a:pPr marL="109728" indent="-109728">
              <a:spcBef>
                <a:spcPts val="400"/>
              </a:spcBef>
              <a:buSzPct val="80000"/>
              <a:buFont typeface="Arial"/>
              <a:buChar char="•"/>
            </a:pPr>
            <a:r>
              <a:rPr lang="fr-FR" sz="1000" dirty="0"/>
              <a:t>Activités autonomes réalisées par l'apprenant</a:t>
            </a:r>
          </a:p>
          <a:p>
            <a:pPr marL="109728" indent="-109728">
              <a:spcBef>
                <a:spcPts val="400"/>
              </a:spcBef>
              <a:buSzPct val="80000"/>
              <a:buFont typeface="Arial"/>
              <a:buChar char="•"/>
            </a:pPr>
            <a:r>
              <a:rPr lang="fr-FR" sz="1000" dirty="0"/>
              <a:t>Examens portant sur les chapitres, à mi-parcours et examen final</a:t>
            </a:r>
          </a:p>
        </p:txBody>
      </p:sp>
      <p:sp>
        <p:nvSpPr>
          <p:cNvPr id="50" name="TextBox 49"/>
          <p:cNvSpPr txBox="1"/>
          <p:nvPr/>
        </p:nvSpPr>
        <p:spPr>
          <a:xfrm>
            <a:off x="260095" y="7536247"/>
            <a:ext cx="2764059" cy="1438855"/>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a:t>
            </a:r>
            <a:r>
              <a:rPr lang="fr-FR" sz="1000" dirty="0">
                <a:solidFill>
                  <a:schemeClr val="bg1"/>
                </a:solidFill>
              </a:rPr>
              <a:t> : élèves de l'enseignement secondaire et étudiants ayant effectué deux années d'université</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non</a:t>
            </a:r>
          </a:p>
          <a:p>
            <a:pPr>
              <a:spcBef>
                <a:spcPts val="0"/>
              </a:spcBef>
              <a:spcAft>
                <a:spcPts val="300"/>
              </a:spcAft>
            </a:pPr>
            <a:r>
              <a:rPr lang="fr-FR" sz="1000" b="1" dirty="0">
                <a:solidFill>
                  <a:schemeClr val="bg1"/>
                </a:solidFill>
              </a:rPr>
              <a:t>Langues</a:t>
            </a:r>
            <a:r>
              <a:rPr lang="fr-FR" sz="1000" dirty="0">
                <a:solidFill>
                  <a:schemeClr val="bg1"/>
                </a:solidFill>
              </a:rPr>
              <a:t> : anglais, espagnol</a:t>
            </a:r>
          </a:p>
        </p:txBody>
      </p:sp>
      <p:sp>
        <p:nvSpPr>
          <p:cNvPr id="56" name="TextBox 55"/>
          <p:cNvSpPr txBox="1"/>
          <p:nvPr/>
        </p:nvSpPr>
        <p:spPr>
          <a:xfrm>
            <a:off x="3724887" y="7531850"/>
            <a:ext cx="2764059" cy="938719"/>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 </a:t>
            </a:r>
            <a:r>
              <a:rPr lang="fr-FR" sz="1000" dirty="0">
                <a:solidFill>
                  <a:schemeClr val="bg1"/>
                </a:solidFill>
              </a:rPr>
              <a:t>: dispensée par un instructeur ou autonome</a:t>
            </a:r>
          </a:p>
          <a:p>
            <a:pPr>
              <a:spcBef>
                <a:spcPts val="0"/>
              </a:spcBef>
              <a:spcAft>
                <a:spcPts val="300"/>
              </a:spcAft>
            </a:pPr>
            <a:r>
              <a:rPr lang="fr-FR" sz="1000" b="1" dirty="0">
                <a:solidFill>
                  <a:schemeClr val="bg1"/>
                </a:solidFill>
              </a:rPr>
              <a:t>Durée totale estimée : </a:t>
            </a:r>
            <a:r>
              <a:rPr lang="fr-FR" sz="1000" dirty="0">
                <a:solidFill>
                  <a:schemeClr val="bg1"/>
                </a:solidFill>
              </a:rPr>
              <a:t>70 heures</a:t>
            </a:r>
          </a:p>
          <a:p>
            <a:pPr>
              <a:spcBef>
                <a:spcPts val="0"/>
              </a:spcBef>
              <a:spcAft>
                <a:spcPts val="300"/>
              </a:spcAft>
            </a:pPr>
            <a:r>
              <a:rPr lang="fr-FR" sz="1000" b="1" dirty="0">
                <a:solidFill>
                  <a:schemeClr val="bg1"/>
                </a:solidFill>
              </a:rPr>
              <a:t>Cours complémentaire recommandé : </a:t>
            </a:r>
            <a:r>
              <a:rPr lang="fr-FR" sz="1000" dirty="0">
                <a:solidFill>
                  <a:schemeClr val="bg1"/>
                </a:solidFill>
              </a:rPr>
              <a:t>CCNA R&amp;S Introduction to Networks</a:t>
            </a:r>
          </a:p>
        </p:txBody>
      </p:sp>
      <p:sp>
        <p:nvSpPr>
          <p:cNvPr id="57" name="TextBox 56"/>
          <p:cNvSpPr txBox="1"/>
          <p:nvPr/>
        </p:nvSpPr>
        <p:spPr>
          <a:xfrm>
            <a:off x="5816903" y="1538365"/>
            <a:ext cx="595035" cy="230832"/>
          </a:xfrm>
          <a:prstGeom prst="rect">
            <a:avLst/>
          </a:prstGeom>
          <a:noFill/>
        </p:spPr>
        <p:txBody>
          <a:bodyPr wrap="none" rtlCol="0">
            <a:spAutoFit/>
          </a:bodyPr>
          <a:lstStyle/>
          <a:p>
            <a:r>
              <a:rPr lang="fr-FR" sz="900" dirty="0">
                <a:solidFill>
                  <a:schemeClr val="bg1"/>
                </a:solidFill>
              </a:rPr>
              <a:t>OS &amp; IT</a:t>
            </a:r>
          </a:p>
        </p:txBody>
      </p:sp>
      <p:grpSp>
        <p:nvGrpSpPr>
          <p:cNvPr id="58" name="Group 57"/>
          <p:cNvGrpSpPr>
            <a:grpSpLocks noChangeAspect="1"/>
          </p:cNvGrpSpPr>
          <p:nvPr/>
        </p:nvGrpSpPr>
        <p:grpSpPr>
          <a:xfrm>
            <a:off x="5842907" y="1008319"/>
            <a:ext cx="557784" cy="551050"/>
            <a:chOff x="4194068" y="1207811"/>
            <a:chExt cx="288472" cy="284989"/>
          </a:xfrm>
        </p:grpSpPr>
        <p:grpSp>
          <p:nvGrpSpPr>
            <p:cNvPr id="59" name="Group 58"/>
            <p:cNvGrpSpPr>
              <a:grpSpLocks noChangeAspect="1"/>
            </p:cNvGrpSpPr>
            <p:nvPr/>
          </p:nvGrpSpPr>
          <p:grpSpPr>
            <a:xfrm>
              <a:off x="4194068" y="1207811"/>
              <a:ext cx="288472" cy="284989"/>
              <a:chOff x="2632787" y="1629410"/>
              <a:chExt cx="1817884" cy="1795938"/>
            </a:xfrm>
          </p:grpSpPr>
          <p:sp>
            <p:nvSpPr>
              <p:cNvPr id="95" name="Chord 94"/>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Chord 95"/>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p:cNvGrpSpPr>
              <a:grpSpLocks noChangeAspect="1"/>
            </p:cNvGrpSpPr>
            <p:nvPr/>
          </p:nvGrpSpPr>
          <p:grpSpPr>
            <a:xfrm>
              <a:off x="4240085" y="1270824"/>
              <a:ext cx="205157" cy="182880"/>
              <a:chOff x="-576263" y="1677988"/>
              <a:chExt cx="628651" cy="560387"/>
            </a:xfrm>
          </p:grpSpPr>
          <p:sp>
            <p:nvSpPr>
              <p:cNvPr id="61"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9" name="Group 98"/>
          <p:cNvGrpSpPr/>
          <p:nvPr/>
        </p:nvGrpSpPr>
        <p:grpSpPr>
          <a:xfrm>
            <a:off x="5151346" y="8500306"/>
            <a:ext cx="1492954" cy="419712"/>
            <a:chOff x="4109122" y="8372486"/>
            <a:chExt cx="1492954" cy="419712"/>
          </a:xfrm>
        </p:grpSpPr>
        <p:grpSp>
          <p:nvGrpSpPr>
            <p:cNvPr id="100" name="Group 99"/>
            <p:cNvGrpSpPr/>
            <p:nvPr/>
          </p:nvGrpSpPr>
          <p:grpSpPr>
            <a:xfrm>
              <a:off x="4109122" y="8372486"/>
              <a:ext cx="419712" cy="419712"/>
              <a:chOff x="2762594" y="1343553"/>
              <a:chExt cx="177346" cy="177346"/>
            </a:xfrm>
          </p:grpSpPr>
          <p:sp>
            <p:nvSpPr>
              <p:cNvPr id="102" name="Oval 10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101" name="TextBox 100"/>
            <p:cNvSpPr txBox="1"/>
            <p:nvPr/>
          </p:nvSpPr>
          <p:spPr>
            <a:xfrm>
              <a:off x="4481256" y="839783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grpSp>
      <p:pic>
        <p:nvPicPr>
          <p:cNvPr id="105" name="Picture 10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1902" y="8576227"/>
            <a:ext cx="861624" cy="264642"/>
          </a:xfrm>
          <a:prstGeom prst="rect">
            <a:avLst/>
          </a:prstGeom>
        </p:spPr>
      </p:pic>
      <p:sp>
        <p:nvSpPr>
          <p:cNvPr id="106" name="TextBox 105"/>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pic>
        <p:nvPicPr>
          <p:cNvPr id="75" name="Picture 7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87639815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2240" y="2064979"/>
            <a:ext cx="2922019" cy="4826512"/>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NDG Linux</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13113"/>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13113"/>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2401619" cy="307777"/>
          </a:xfrm>
          <a:prstGeom prst="rect">
            <a:avLst/>
          </a:prstGeom>
          <a:noFill/>
        </p:spPr>
        <p:txBody>
          <a:bodyPr wrap="none" rtlCol="0" anchor="ctr">
            <a:spAutoFit/>
          </a:bodyPr>
          <a:lstStyle/>
          <a:p>
            <a:r>
              <a:rPr lang="fr-FR" sz="1400" dirty="0"/>
              <a:t>Présentation du programme</a:t>
            </a:r>
          </a:p>
        </p:txBody>
      </p:sp>
      <p:sp>
        <p:nvSpPr>
          <p:cNvPr id="281" name="Rectangle 280"/>
          <p:cNvSpPr/>
          <p:nvPr/>
        </p:nvSpPr>
        <p:spPr>
          <a:xfrm>
            <a:off x="165361" y="4124646"/>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19079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124646"/>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129115"/>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37926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17581"/>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18012"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pic>
        <p:nvPicPr>
          <p:cNvPr id="90" name="Picture 89"/>
          <p:cNvPicPr>
            <a:picLocks noChangeAspect="1"/>
          </p:cNvPicPr>
          <p:nvPr/>
        </p:nvPicPr>
        <p:blipFill rotWithShape="1">
          <a:blip r:embed="rId5" cstate="print">
            <a:extLst>
              <a:ext uri="{28A0092B-C50C-407E-A947-70E740481C1C}">
                <a14:useLocalDpi xmlns:a14="http://schemas.microsoft.com/office/drawing/2010/main"/>
              </a:ext>
            </a:extLst>
          </a:blip>
          <a:srcRect t="-197"/>
          <a:stretch/>
        </p:blipFill>
        <p:spPr>
          <a:xfrm>
            <a:off x="3708434" y="2034878"/>
            <a:ext cx="2905825" cy="4974288"/>
          </a:xfrm>
          <a:prstGeom prst="rect">
            <a:avLst/>
          </a:prstGeom>
        </p:spPr>
      </p:pic>
      <p:sp>
        <p:nvSpPr>
          <p:cNvPr id="53" name="TextBox 52"/>
          <p:cNvSpPr txBox="1"/>
          <p:nvPr/>
        </p:nvSpPr>
        <p:spPr>
          <a:xfrm>
            <a:off x="398023" y="2485609"/>
            <a:ext cx="2617190" cy="1551707"/>
          </a:xfrm>
          <a:prstGeom prst="rect">
            <a:avLst/>
          </a:prstGeom>
          <a:noFill/>
        </p:spPr>
        <p:txBody>
          <a:bodyPr wrap="square" lIns="0" tIns="0" rIns="0" bIns="0" rtlCol="0">
            <a:spAutoFit/>
          </a:bodyPr>
          <a:lstStyle/>
          <a:p>
            <a:pPr>
              <a:spcAft>
                <a:spcPts val="700"/>
              </a:spcAft>
            </a:pPr>
            <a:r>
              <a:rPr lang="fr-FR" sz="950" dirty="0"/>
              <a:t>NDG Linux a été développé par NDG, un partenaire de la Networking Academy. Il s'agit d'un cours de 2 heures qui prépare au métier d'administrateur système Linux. </a:t>
            </a:r>
          </a:p>
          <a:p>
            <a:pPr>
              <a:spcAft>
                <a:spcPts val="700"/>
              </a:spcAft>
            </a:pPr>
            <a:r>
              <a:rPr lang="fr-FR" sz="950" dirty="0"/>
              <a:t>Les élèves se forment aux tâches de maintenance effectuées à l'aide des lignes de commande, à l'installation et à la configuration des ordinateurs fonctionnant sous Linux, et à la mise en place de fonctions réseau de base avec des machines virtuelles Linux.</a:t>
            </a:r>
          </a:p>
        </p:txBody>
      </p:sp>
      <p:sp>
        <p:nvSpPr>
          <p:cNvPr id="54" name="TextBox 53"/>
          <p:cNvSpPr txBox="1"/>
          <p:nvPr/>
        </p:nvSpPr>
        <p:spPr>
          <a:xfrm>
            <a:off x="398023" y="4483664"/>
            <a:ext cx="2487168" cy="730969"/>
          </a:xfrm>
          <a:prstGeom prst="rect">
            <a:avLst/>
          </a:prstGeom>
          <a:noFill/>
        </p:spPr>
        <p:txBody>
          <a:bodyPr wrap="square" lIns="0" tIns="0" rIns="0" bIns="0" rtlCol="0">
            <a:spAutoFit/>
          </a:bodyPr>
          <a:lstStyle/>
          <a:p>
            <a:pPr>
              <a:spcAft>
                <a:spcPts val="700"/>
              </a:spcAft>
            </a:pPr>
            <a:r>
              <a:rPr lang="fr-FR" sz="950" dirty="0"/>
              <a:t>Le cours NDG Linux vous prépare notamment aux métiers en lien avec le cloud computing, la cybersécurité, les systèmes d'information, les réseaux, la programmation, le développement de logiciels et le Big Data.</a:t>
            </a:r>
          </a:p>
        </p:txBody>
      </p:sp>
      <p:sp>
        <p:nvSpPr>
          <p:cNvPr id="55" name="TextBox 54"/>
          <p:cNvSpPr txBox="1"/>
          <p:nvPr/>
        </p:nvSpPr>
        <p:spPr>
          <a:xfrm>
            <a:off x="395192" y="5735447"/>
            <a:ext cx="2487168" cy="137473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950" dirty="0"/>
              <a:t>Cours sur 2 semestres : NDG Linux I, NDG Linux II</a:t>
            </a:r>
          </a:p>
          <a:p>
            <a:pPr marL="109728" indent="-109728">
              <a:spcBef>
                <a:spcPts val="400"/>
              </a:spcBef>
              <a:buSzPct val="80000"/>
              <a:buFont typeface="Arial"/>
              <a:buChar char="•"/>
            </a:pPr>
            <a:r>
              <a:rPr lang="fr-FR" sz="950" dirty="0"/>
              <a:t>Plus difficile que Linux Essentials</a:t>
            </a:r>
          </a:p>
          <a:p>
            <a:pPr marL="109728" indent="-109728">
              <a:spcBef>
                <a:spcPts val="400"/>
              </a:spcBef>
              <a:buSzPct val="80000"/>
              <a:buFont typeface="Arial"/>
              <a:buChar char="•"/>
            </a:pPr>
            <a:r>
              <a:rPr lang="fr-FR" sz="950" dirty="0"/>
              <a:t>Machine virtuelle Linux intégrée pour tester les commandes Linux</a:t>
            </a:r>
          </a:p>
          <a:p>
            <a:pPr marL="109728" indent="-109728">
              <a:spcBef>
                <a:spcPts val="400"/>
              </a:spcBef>
              <a:buSzPct val="80000"/>
              <a:buFont typeface="Arial"/>
              <a:buChar char="•"/>
            </a:pPr>
            <a:r>
              <a:rPr lang="fr-FR" sz="950" dirty="0"/>
              <a:t>Ateliers et activités pratiques</a:t>
            </a:r>
          </a:p>
          <a:p>
            <a:pPr marL="109728" indent="-109728">
              <a:spcBef>
                <a:spcPts val="400"/>
              </a:spcBef>
              <a:buSzPct val="80000"/>
              <a:buFont typeface="Arial"/>
              <a:buChar char="•"/>
            </a:pPr>
            <a:r>
              <a:rPr lang="fr-FR" sz="950" dirty="0"/>
              <a:t>Examens par chapitre, en milieu de trimestre et examens finaux</a:t>
            </a:r>
          </a:p>
        </p:txBody>
      </p:sp>
      <p:pic>
        <p:nvPicPr>
          <p:cNvPr id="56" name="Picture 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41902" y="8576227"/>
            <a:ext cx="861624" cy="264642"/>
          </a:xfrm>
          <a:prstGeom prst="rect">
            <a:avLst/>
          </a:prstGeom>
        </p:spPr>
      </p:pic>
      <p:sp>
        <p:nvSpPr>
          <p:cNvPr id="57" name="TextBox 56"/>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sp>
        <p:nvSpPr>
          <p:cNvPr id="58" name="TextBox 57"/>
          <p:cNvSpPr txBox="1"/>
          <p:nvPr/>
        </p:nvSpPr>
        <p:spPr>
          <a:xfrm>
            <a:off x="5816903" y="1538365"/>
            <a:ext cx="595035" cy="230832"/>
          </a:xfrm>
          <a:prstGeom prst="rect">
            <a:avLst/>
          </a:prstGeom>
          <a:noFill/>
        </p:spPr>
        <p:txBody>
          <a:bodyPr wrap="none" rtlCol="0">
            <a:spAutoFit/>
          </a:bodyPr>
          <a:lstStyle/>
          <a:p>
            <a:r>
              <a:rPr lang="fr-FR" sz="900" dirty="0">
                <a:solidFill>
                  <a:schemeClr val="bg1"/>
                </a:solidFill>
              </a:rPr>
              <a:t>OS &amp; IT</a:t>
            </a:r>
          </a:p>
        </p:txBody>
      </p:sp>
      <p:grpSp>
        <p:nvGrpSpPr>
          <p:cNvPr id="59" name="Group 58"/>
          <p:cNvGrpSpPr>
            <a:grpSpLocks noChangeAspect="1"/>
          </p:cNvGrpSpPr>
          <p:nvPr/>
        </p:nvGrpSpPr>
        <p:grpSpPr>
          <a:xfrm>
            <a:off x="5842907" y="1008319"/>
            <a:ext cx="557784" cy="551050"/>
            <a:chOff x="4194068" y="1207811"/>
            <a:chExt cx="288472" cy="284989"/>
          </a:xfrm>
        </p:grpSpPr>
        <p:grpSp>
          <p:nvGrpSpPr>
            <p:cNvPr id="60" name="Group 59"/>
            <p:cNvGrpSpPr>
              <a:grpSpLocks noChangeAspect="1"/>
            </p:cNvGrpSpPr>
            <p:nvPr/>
          </p:nvGrpSpPr>
          <p:grpSpPr>
            <a:xfrm>
              <a:off x="4194068" y="1207811"/>
              <a:ext cx="288472" cy="284989"/>
              <a:chOff x="2632787" y="1629410"/>
              <a:chExt cx="1817884" cy="1795938"/>
            </a:xfrm>
          </p:grpSpPr>
          <p:sp>
            <p:nvSpPr>
              <p:cNvPr id="108" name="Chord 10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Chord 10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p:cNvGrpSpPr>
              <a:grpSpLocks noChangeAspect="1"/>
            </p:cNvGrpSpPr>
            <p:nvPr/>
          </p:nvGrpSpPr>
          <p:grpSpPr>
            <a:xfrm>
              <a:off x="4240085" y="1270824"/>
              <a:ext cx="205157" cy="182880"/>
              <a:chOff x="-576263" y="1677988"/>
              <a:chExt cx="628651" cy="560387"/>
            </a:xfrm>
          </p:grpSpPr>
          <p:sp>
            <p:nvSpPr>
              <p:cNvPr id="62"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10" name="TextBox 109"/>
          <p:cNvSpPr txBox="1"/>
          <p:nvPr/>
        </p:nvSpPr>
        <p:spPr>
          <a:xfrm>
            <a:off x="269066" y="7498356"/>
            <a:ext cx="2881666" cy="1231106"/>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étudiants en cycles universitaires de 2 ou 4 ans</a:t>
            </a:r>
          </a:p>
          <a:p>
            <a:pPr>
              <a:spcBef>
                <a:spcPts val="0"/>
              </a:spcBef>
              <a:spcAft>
                <a:spcPts val="300"/>
              </a:spcAft>
            </a:pPr>
            <a:r>
              <a:rPr lang="fr-FR" sz="950" b="1" dirty="0">
                <a:solidFill>
                  <a:schemeClr val="bg1"/>
                </a:solidFill>
              </a:rPr>
              <a:t>Connaissances préalables requises </a:t>
            </a:r>
            <a:r>
              <a:rPr lang="fr-FR" sz="950" dirty="0">
                <a:solidFill>
                  <a:schemeClr val="bg1"/>
                </a:solidFill>
              </a:rPr>
              <a:t>: aucune, mais connaissance du cours NDG Linux Essentials ou équivalente recommandée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a:t>
            </a:r>
            <a:r>
              <a:rPr lang="fr-FR" sz="950" dirty="0">
                <a:solidFill>
                  <a:schemeClr val="bg1"/>
                </a:solidFill>
              </a:rPr>
              <a:t> : anglais</a:t>
            </a:r>
          </a:p>
        </p:txBody>
      </p:sp>
      <p:sp>
        <p:nvSpPr>
          <p:cNvPr id="111" name="TextBox 110"/>
          <p:cNvSpPr txBox="1"/>
          <p:nvPr/>
        </p:nvSpPr>
        <p:spPr>
          <a:xfrm>
            <a:off x="3696615" y="7522328"/>
            <a:ext cx="2881666"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 ou autonome</a:t>
            </a:r>
          </a:p>
          <a:p>
            <a:pPr>
              <a:spcBef>
                <a:spcPts val="0"/>
              </a:spcBef>
              <a:spcAft>
                <a:spcPts val="300"/>
              </a:spcAft>
            </a:pPr>
            <a:r>
              <a:rPr lang="fr-FR" sz="950" b="1" dirty="0">
                <a:solidFill>
                  <a:schemeClr val="bg1"/>
                </a:solidFill>
              </a:rPr>
              <a:t>Frais d'inscription</a:t>
            </a:r>
            <a:r>
              <a:rPr lang="fr-FR" sz="950" dirty="0">
                <a:solidFill>
                  <a:schemeClr val="bg1"/>
                </a:solidFill>
              </a:rPr>
              <a:t> : 39,95 USD par élève et par cours</a:t>
            </a:r>
          </a:p>
          <a:p>
            <a:pPr>
              <a:spcBef>
                <a:spcPts val="0"/>
              </a:spcBef>
              <a:spcAft>
                <a:spcPts val="300"/>
              </a:spcAft>
            </a:pPr>
            <a:r>
              <a:rPr lang="fr-FR" sz="950" b="1" dirty="0">
                <a:solidFill>
                  <a:schemeClr val="bg1"/>
                </a:solidFill>
              </a:rPr>
              <a:t>Durée totale estimée </a:t>
            </a:r>
            <a:r>
              <a:rPr lang="fr-FR" sz="950" dirty="0">
                <a:solidFill>
                  <a:schemeClr val="bg1"/>
                </a:solidFill>
              </a:rPr>
              <a:t>: 70 heures par cours, 140 heures au total</a:t>
            </a:r>
          </a:p>
        </p:txBody>
      </p:sp>
      <p:pic>
        <p:nvPicPr>
          <p:cNvPr id="112" name="Picture 111"/>
          <p:cNvPicPr/>
          <p:nvPr/>
        </p:nvPicPr>
        <p:blipFill rotWithShape="1">
          <a:blip r:embed="rId7" cstate="print">
            <a:extLst>
              <a:ext uri="{28A0092B-C50C-407E-A947-70E740481C1C}">
                <a14:useLocalDpi xmlns:a14="http://schemas.microsoft.com/office/drawing/2010/main"/>
              </a:ext>
            </a:extLst>
          </a:blip>
          <a:srcRect/>
          <a:stretch/>
        </p:blipFill>
        <p:spPr bwMode="auto">
          <a:xfrm>
            <a:off x="3698306" y="2042141"/>
            <a:ext cx="2915953" cy="4965149"/>
          </a:xfrm>
          <a:prstGeom prst="rect">
            <a:avLst/>
          </a:prstGeom>
          <a:ln>
            <a:noFill/>
          </a:ln>
          <a:extLst>
            <a:ext uri="{53640926-AAD7-44D8-BBD7-CCE9431645EC}">
              <a14:shadowObscured xmlns:a14="http://schemas.microsoft.com/office/drawing/2010/main"/>
            </a:ext>
          </a:extLst>
        </p:spPr>
      </p:pic>
      <p:pic>
        <p:nvPicPr>
          <p:cNvPr id="76" name="Picture 7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6550776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34" y="5357004"/>
            <a:ext cx="6859133" cy="567267"/>
            <a:chOff x="-1133" y="5627937"/>
            <a:chExt cx="4573200" cy="567267"/>
          </a:xfrm>
        </p:grpSpPr>
        <p:sp>
          <p:nvSpPr>
            <p:cNvPr id="46" name="Rectangle 45"/>
            <p:cNvSpPr/>
            <p:nvPr/>
          </p:nvSpPr>
          <p:spPr>
            <a:xfrm>
              <a:off x="1521544" y="5627937"/>
              <a:ext cx="1528071" cy="567267"/>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8" name="Rectangle 57"/>
            <p:cNvSpPr/>
            <p:nvPr/>
          </p:nvSpPr>
          <p:spPr>
            <a:xfrm>
              <a:off x="3043996" y="5627937"/>
              <a:ext cx="1528071" cy="56726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0" name="Rectangle 59"/>
            <p:cNvSpPr/>
            <p:nvPr/>
          </p:nvSpPr>
          <p:spPr>
            <a:xfrm>
              <a:off x="-1133" y="5627937"/>
              <a:ext cx="1534999" cy="5672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pic>
        <p:nvPicPr>
          <p:cNvPr id="2" name="Picture 1"/>
          <p:cNvPicPr/>
          <p:nvPr/>
        </p:nvPicPr>
        <p:blipFill>
          <a:blip r:embed="rId3" cstate="print">
            <a:extLst>
              <a:ext uri="{28A0092B-C50C-407E-A947-70E740481C1C}">
                <a14:useLocalDpi xmlns:a14="http://schemas.microsoft.com/office/drawing/2010/main"/>
              </a:ext>
            </a:extLst>
          </a:blip>
          <a:stretch>
            <a:fillRect/>
          </a:stretch>
        </p:blipFill>
        <p:spPr>
          <a:xfrm>
            <a:off x="1" y="-8164"/>
            <a:ext cx="6858000" cy="526442"/>
          </a:xfrm>
          <a:prstGeom prst="rect">
            <a:avLst/>
          </a:prstGeom>
        </p:spPr>
      </p:pic>
      <p:sp>
        <p:nvSpPr>
          <p:cNvPr id="3" name="Rectangle 2"/>
          <p:cNvSpPr/>
          <p:nvPr/>
        </p:nvSpPr>
        <p:spPr>
          <a:xfrm>
            <a:off x="0" y="1579244"/>
            <a:ext cx="6858000" cy="1864110"/>
          </a:xfrm>
          <a:prstGeom prst="rect">
            <a:avLst/>
          </a:prstGeom>
          <a:solidFill>
            <a:srgbClr val="0050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p:cNvSpPr/>
          <p:nvPr/>
        </p:nvSpPr>
        <p:spPr>
          <a:xfrm>
            <a:off x="688258" y="819125"/>
            <a:ext cx="6169741" cy="461665"/>
          </a:xfrm>
          <a:prstGeom prst="rect">
            <a:avLst/>
          </a:prstGeom>
        </p:spPr>
        <p:txBody>
          <a:bodyPr wrap="square">
            <a:spAutoFit/>
          </a:bodyPr>
          <a:lstStyle/>
          <a:p>
            <a:r>
              <a:rPr lang="fr-FR" sz="2400" dirty="0">
                <a:solidFill>
                  <a:srgbClr val="005073"/>
                </a:solidFill>
                <a:effectLst/>
              </a:rPr>
              <a:t>Une expérience éducative orientée métier</a:t>
            </a:r>
            <a:endParaRPr lang="fr-FR" sz="2400" dirty="0"/>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l="-536"/>
          <a:stretch/>
        </p:blipFill>
        <p:spPr>
          <a:xfrm>
            <a:off x="2270035" y="6272101"/>
            <a:ext cx="2296316" cy="1273935"/>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95" y="6272101"/>
            <a:ext cx="2287654" cy="1273935"/>
          </a:xfrm>
          <a:prstGeom prst="rect">
            <a:avLst/>
          </a:prstGeom>
        </p:spPr>
      </p:pic>
      <p:pic>
        <p:nvPicPr>
          <p:cNvPr id="44" name="Picture 4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64801" y="6272102"/>
            <a:ext cx="2289337" cy="1276974"/>
          </a:xfrm>
          <a:prstGeom prst="rect">
            <a:avLst/>
          </a:prstGeom>
        </p:spPr>
      </p:pic>
      <p:pic>
        <p:nvPicPr>
          <p:cNvPr id="45" name="Picture 4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92064" y="4089474"/>
            <a:ext cx="2272737" cy="1267092"/>
          </a:xfrm>
          <a:prstGeom prst="rect">
            <a:avLst/>
          </a:prstGeom>
        </p:spPr>
      </p:pic>
      <p:grpSp>
        <p:nvGrpSpPr>
          <p:cNvPr id="21" name="Group 20"/>
          <p:cNvGrpSpPr/>
          <p:nvPr/>
        </p:nvGrpSpPr>
        <p:grpSpPr>
          <a:xfrm>
            <a:off x="-1134" y="7546036"/>
            <a:ext cx="6859133" cy="567267"/>
            <a:chOff x="37617" y="7816969"/>
            <a:chExt cx="4570578" cy="567267"/>
          </a:xfrm>
        </p:grpSpPr>
        <p:sp>
          <p:nvSpPr>
            <p:cNvPr id="47" name="Rectangle 46"/>
            <p:cNvSpPr/>
            <p:nvPr/>
          </p:nvSpPr>
          <p:spPr>
            <a:xfrm>
              <a:off x="37617" y="7816969"/>
              <a:ext cx="1528071" cy="5672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8" name="Rectangle 47"/>
            <p:cNvSpPr/>
            <p:nvPr/>
          </p:nvSpPr>
          <p:spPr>
            <a:xfrm>
              <a:off x="1560069" y="7816969"/>
              <a:ext cx="1528071" cy="56726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Rectangle 48"/>
            <p:cNvSpPr/>
            <p:nvPr/>
          </p:nvSpPr>
          <p:spPr>
            <a:xfrm>
              <a:off x="3080124" y="7816969"/>
              <a:ext cx="1528071" cy="56726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50" name="Rectangle 49"/>
          <p:cNvSpPr/>
          <p:nvPr/>
        </p:nvSpPr>
        <p:spPr>
          <a:xfrm>
            <a:off x="2900329" y="7680538"/>
            <a:ext cx="954107" cy="261610"/>
          </a:xfrm>
          <a:prstGeom prst="rect">
            <a:avLst/>
          </a:prstGeom>
        </p:spPr>
        <p:txBody>
          <a:bodyPr wrap="none">
            <a:spAutoFit/>
          </a:bodyPr>
          <a:lstStyle/>
          <a:p>
            <a:pPr algn="ctr">
              <a:spcAft>
                <a:spcPts val="400"/>
              </a:spcAft>
            </a:pPr>
            <a:r>
              <a:rPr lang="fr-FR" sz="1100" dirty="0">
                <a:solidFill>
                  <a:schemeClr val="bg1"/>
                </a:solidFill>
              </a:rPr>
              <a:t>Simulations </a:t>
            </a:r>
          </a:p>
        </p:txBody>
      </p:sp>
      <p:sp>
        <p:nvSpPr>
          <p:cNvPr id="51" name="Rectangle 50"/>
          <p:cNvSpPr/>
          <p:nvPr/>
        </p:nvSpPr>
        <p:spPr>
          <a:xfrm>
            <a:off x="5346622" y="7698864"/>
            <a:ext cx="930063" cy="261610"/>
          </a:xfrm>
          <a:prstGeom prst="rect">
            <a:avLst/>
          </a:prstGeom>
        </p:spPr>
        <p:txBody>
          <a:bodyPr wrap="none">
            <a:spAutoFit/>
          </a:bodyPr>
          <a:lstStyle/>
          <a:p>
            <a:pPr algn="ctr">
              <a:spcAft>
                <a:spcPts val="400"/>
              </a:spcAft>
            </a:pPr>
            <a:r>
              <a:rPr lang="fr-FR" sz="1100" dirty="0">
                <a:solidFill>
                  <a:schemeClr val="bg1"/>
                </a:solidFill>
              </a:rPr>
              <a:t>Hackathons</a:t>
            </a:r>
          </a:p>
        </p:txBody>
      </p:sp>
      <p:sp>
        <p:nvSpPr>
          <p:cNvPr id="52" name="Rectangle 51"/>
          <p:cNvSpPr/>
          <p:nvPr/>
        </p:nvSpPr>
        <p:spPr>
          <a:xfrm>
            <a:off x="239883" y="7687071"/>
            <a:ext cx="1777959" cy="261610"/>
          </a:xfrm>
          <a:prstGeom prst="rect">
            <a:avLst/>
          </a:prstGeom>
        </p:spPr>
        <p:txBody>
          <a:bodyPr wrap="square">
            <a:spAutoFit/>
          </a:bodyPr>
          <a:lstStyle/>
          <a:p>
            <a:pPr algn="ctr">
              <a:spcAft>
                <a:spcPts val="400"/>
              </a:spcAft>
            </a:pPr>
            <a:r>
              <a:rPr lang="fr-FR" sz="1100" dirty="0">
                <a:solidFill>
                  <a:schemeClr val="bg1"/>
                </a:solidFill>
              </a:rPr>
              <a:t>Formation personnalisée</a:t>
            </a:r>
          </a:p>
        </p:txBody>
      </p:sp>
      <p:sp>
        <p:nvSpPr>
          <p:cNvPr id="53" name="Rectangle 52"/>
          <p:cNvSpPr/>
          <p:nvPr/>
        </p:nvSpPr>
        <p:spPr>
          <a:xfrm>
            <a:off x="2765957" y="5516512"/>
            <a:ext cx="1274709" cy="261610"/>
          </a:xfrm>
          <a:prstGeom prst="rect">
            <a:avLst/>
          </a:prstGeom>
        </p:spPr>
        <p:txBody>
          <a:bodyPr wrap="none">
            <a:spAutoFit/>
          </a:bodyPr>
          <a:lstStyle/>
          <a:p>
            <a:pPr algn="ctr"/>
            <a:r>
              <a:rPr lang="fr-FR" sz="1100" dirty="0">
                <a:solidFill>
                  <a:schemeClr val="bg1"/>
                </a:solidFill>
              </a:rPr>
              <a:t>Ateliers pratiques</a:t>
            </a:r>
          </a:p>
        </p:txBody>
      </p:sp>
      <p:sp>
        <p:nvSpPr>
          <p:cNvPr id="54" name="Rectangle 53"/>
          <p:cNvSpPr/>
          <p:nvPr/>
        </p:nvSpPr>
        <p:spPr>
          <a:xfrm>
            <a:off x="90250" y="1616183"/>
            <a:ext cx="2329258" cy="1751762"/>
          </a:xfrm>
          <a:prstGeom prst="rect">
            <a:avLst/>
          </a:prstGeom>
        </p:spPr>
        <p:txBody>
          <a:bodyPr wrap="square">
            <a:spAutoFit/>
          </a:bodyPr>
          <a:lstStyle/>
          <a:p>
            <a:r>
              <a:rPr lang="fr-FR" sz="1600" dirty="0">
                <a:solidFill>
                  <a:schemeClr val="bg1"/>
                </a:solidFill>
              </a:rPr>
              <a:t>Programme d'apprentissage</a:t>
            </a:r>
          </a:p>
          <a:p>
            <a:pPr marL="93663" indent="-93663" defTabSz="685891" fontAlgn="auto">
              <a:spcBef>
                <a:spcPts val="0"/>
              </a:spcBef>
              <a:spcAft>
                <a:spcPts val="500"/>
              </a:spcAft>
              <a:buSzPct val="80000"/>
              <a:buFont typeface="Arial"/>
              <a:buChar char="•"/>
            </a:pPr>
            <a:endParaRPr lang="fr-FR" sz="100" dirty="0">
              <a:solidFill>
                <a:schemeClr val="bg1"/>
              </a:solidFill>
              <a:latin typeface="Arial"/>
              <a:ea typeface="+mn-ea"/>
            </a:endParaRPr>
          </a:p>
          <a:p>
            <a:pPr marL="93663" indent="-93663" defTabSz="685891" fontAlgn="auto">
              <a:spcBef>
                <a:spcPts val="0"/>
              </a:spcBef>
              <a:spcAft>
                <a:spcPts val="500"/>
              </a:spcAft>
              <a:buSzPct val="80000"/>
              <a:buFont typeface="Arial"/>
              <a:buChar char="•"/>
            </a:pPr>
            <a:r>
              <a:rPr lang="fr-FR" sz="900" dirty="0">
                <a:solidFill>
                  <a:schemeClr val="bg1"/>
                </a:solidFill>
                <a:latin typeface="Arial"/>
              </a:rPr>
              <a:t>Réseau</a:t>
            </a:r>
            <a:endParaRPr lang="fr-FR" sz="900" dirty="0">
              <a:solidFill>
                <a:schemeClr val="bg1"/>
              </a:solidFill>
              <a:latin typeface="Arial"/>
              <a:ea typeface="+mn-ea"/>
            </a:endParaRPr>
          </a:p>
          <a:p>
            <a:pPr marL="93663" indent="-93663" defTabSz="685891" fontAlgn="auto">
              <a:spcBef>
                <a:spcPts val="0"/>
              </a:spcBef>
              <a:spcAft>
                <a:spcPts val="500"/>
              </a:spcAft>
              <a:buSzPct val="80000"/>
              <a:buFont typeface="Arial"/>
              <a:buChar char="•"/>
            </a:pPr>
            <a:r>
              <a:rPr lang="fr-FR" sz="900" dirty="0">
                <a:solidFill>
                  <a:schemeClr val="bg1"/>
                </a:solidFill>
                <a:latin typeface="Arial"/>
              </a:rPr>
              <a:t>Sécurité et cybersécurité</a:t>
            </a:r>
          </a:p>
          <a:p>
            <a:pPr marL="93663" indent="-93663" defTabSz="685891" fontAlgn="auto">
              <a:spcBef>
                <a:spcPts val="0"/>
              </a:spcBef>
              <a:spcAft>
                <a:spcPts val="500"/>
              </a:spcAft>
              <a:buSzPct val="80000"/>
              <a:buFont typeface="Arial"/>
              <a:buChar char="•"/>
            </a:pPr>
            <a:r>
              <a:rPr lang="fr-FR" sz="900" dirty="0">
                <a:solidFill>
                  <a:schemeClr val="bg1"/>
                </a:solidFill>
                <a:latin typeface="Arial"/>
              </a:rPr>
              <a:t>IoT</a:t>
            </a:r>
          </a:p>
          <a:p>
            <a:pPr marL="93663" indent="-93663" defTabSz="685891" fontAlgn="auto">
              <a:spcBef>
                <a:spcPts val="0"/>
              </a:spcBef>
              <a:spcAft>
                <a:spcPts val="500"/>
              </a:spcAft>
              <a:buSzPct val="80000"/>
              <a:buFont typeface="Arial"/>
              <a:buChar char="•"/>
            </a:pPr>
            <a:r>
              <a:rPr lang="fr-FR" sz="900" dirty="0">
                <a:solidFill>
                  <a:schemeClr val="bg1"/>
                </a:solidFill>
                <a:latin typeface="Arial"/>
              </a:rPr>
              <a:t>Programmation</a:t>
            </a:r>
          </a:p>
          <a:p>
            <a:pPr marL="93663" indent="-93663" defTabSz="685891" fontAlgn="auto">
              <a:spcBef>
                <a:spcPts val="0"/>
              </a:spcBef>
              <a:spcAft>
                <a:spcPts val="500"/>
              </a:spcAft>
              <a:buSzPct val="80000"/>
              <a:buFont typeface="Arial"/>
              <a:buChar char="•"/>
            </a:pPr>
            <a:r>
              <a:rPr lang="fr-FR" sz="900" dirty="0">
                <a:solidFill>
                  <a:schemeClr val="bg1"/>
                </a:solidFill>
                <a:latin typeface="Arial"/>
              </a:rPr>
              <a:t>Linux et concepts informatiques généraux</a:t>
            </a:r>
          </a:p>
        </p:txBody>
      </p:sp>
      <p:sp>
        <p:nvSpPr>
          <p:cNvPr id="55" name="Rectangle 54"/>
          <p:cNvSpPr/>
          <p:nvPr/>
        </p:nvSpPr>
        <p:spPr>
          <a:xfrm>
            <a:off x="2354621" y="1661339"/>
            <a:ext cx="2329258" cy="1690206"/>
          </a:xfrm>
          <a:prstGeom prst="rect">
            <a:avLst/>
          </a:prstGeom>
        </p:spPr>
        <p:txBody>
          <a:bodyPr wrap="square">
            <a:spAutoFit/>
          </a:bodyPr>
          <a:lstStyle/>
          <a:p>
            <a:r>
              <a:rPr lang="fr-FR" sz="1600" dirty="0">
                <a:solidFill>
                  <a:schemeClr val="bg1"/>
                </a:solidFill>
              </a:rPr>
              <a:t>Méthodes d'apprentissage</a:t>
            </a:r>
          </a:p>
          <a:p>
            <a:pPr defTabSz="685891" fontAlgn="auto">
              <a:spcBef>
                <a:spcPts val="0"/>
              </a:spcBef>
              <a:spcAft>
                <a:spcPts val="500"/>
              </a:spcAft>
              <a:buSzPct val="80000"/>
            </a:pPr>
            <a:endParaRPr lang="fr-FR" sz="100" dirty="0">
              <a:solidFill>
                <a:schemeClr val="bg1"/>
              </a:solidFill>
              <a:latin typeface="Arial"/>
            </a:endParaRP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Travaux pratiques</a:t>
            </a: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Résolution de problèmes</a:t>
            </a: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Apprentissage basé sur des projets</a:t>
            </a:r>
            <a:endParaRPr lang="fr-FR" sz="1000" dirty="0">
              <a:solidFill>
                <a:schemeClr val="bg1"/>
              </a:solidFill>
              <a:latin typeface="Arial"/>
              <a:ea typeface="+mn-ea"/>
            </a:endParaRP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Initiative et leadership</a:t>
            </a: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Expériences réelles</a:t>
            </a:r>
          </a:p>
        </p:txBody>
      </p:sp>
      <p:sp>
        <p:nvSpPr>
          <p:cNvPr id="56" name="Rectangle 55"/>
          <p:cNvSpPr/>
          <p:nvPr/>
        </p:nvSpPr>
        <p:spPr>
          <a:xfrm>
            <a:off x="4618992" y="1740362"/>
            <a:ext cx="2150481" cy="1379865"/>
          </a:xfrm>
          <a:prstGeom prst="rect">
            <a:avLst/>
          </a:prstGeom>
        </p:spPr>
        <p:txBody>
          <a:bodyPr wrap="square">
            <a:spAutoFit/>
          </a:bodyPr>
          <a:lstStyle/>
          <a:p>
            <a:r>
              <a:rPr lang="fr-FR" sz="1600" dirty="0">
                <a:solidFill>
                  <a:schemeClr val="bg1"/>
                </a:solidFill>
              </a:rPr>
              <a:t>Modes de réflexion</a:t>
            </a:r>
          </a:p>
          <a:p>
            <a:pPr marL="93663" indent="-93663" defTabSz="685891" fontAlgn="auto">
              <a:spcBef>
                <a:spcPts val="0"/>
              </a:spcBef>
              <a:spcAft>
                <a:spcPts val="500"/>
              </a:spcAft>
              <a:buSzPct val="80000"/>
              <a:buFont typeface="Arial"/>
              <a:buChar char="•"/>
            </a:pPr>
            <a:endParaRPr lang="fr-FR" sz="100" dirty="0">
              <a:solidFill>
                <a:schemeClr val="bg1"/>
              </a:solidFill>
              <a:latin typeface="Arial"/>
              <a:ea typeface="+mn-ea"/>
            </a:endParaRP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État d'esprit centré sur le client</a:t>
            </a:r>
            <a:endParaRPr lang="fr-FR" sz="1000" dirty="0">
              <a:solidFill>
                <a:schemeClr val="bg1"/>
              </a:solidFill>
              <a:latin typeface="Arial"/>
              <a:ea typeface="+mn-ea"/>
            </a:endParaRP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Raisonnement critique</a:t>
            </a: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Responsabilité personnelle et sociale</a:t>
            </a:r>
            <a:endParaRPr lang="fr-FR" sz="1000" dirty="0">
              <a:solidFill>
                <a:schemeClr val="bg1"/>
              </a:solidFill>
              <a:latin typeface="Arial"/>
              <a:ea typeface="+mn-ea"/>
            </a:endParaRPr>
          </a:p>
          <a:p>
            <a:pPr marL="93663" indent="-93663" defTabSz="685891" fontAlgn="auto">
              <a:spcBef>
                <a:spcPts val="0"/>
              </a:spcBef>
              <a:spcAft>
                <a:spcPts val="500"/>
              </a:spcAft>
              <a:buSzPct val="80000"/>
              <a:buFont typeface="Arial"/>
              <a:buChar char="•"/>
            </a:pPr>
            <a:r>
              <a:rPr lang="fr-FR" sz="1000" dirty="0">
                <a:solidFill>
                  <a:schemeClr val="bg1"/>
                </a:solidFill>
                <a:latin typeface="Arial"/>
              </a:rPr>
              <a:t>Contexte de l'entreprise</a:t>
            </a:r>
            <a:endParaRPr lang="fr-FR" sz="1000" dirty="0">
              <a:solidFill>
                <a:schemeClr val="bg1"/>
              </a:solidFill>
              <a:latin typeface="Arial"/>
              <a:ea typeface="+mn-ea"/>
            </a:endParaRPr>
          </a:p>
        </p:txBody>
      </p:sp>
      <p:pic>
        <p:nvPicPr>
          <p:cNvPr id="57" name="Picture 56"/>
          <p:cNvPicPr>
            <a:picLocks noChangeAspect="1"/>
          </p:cNvPicPr>
          <p:nvPr/>
        </p:nvPicPr>
        <p:blipFill rotWithShape="1">
          <a:blip r:embed="rId8" cstate="print">
            <a:extLst>
              <a:ext uri="{28A0092B-C50C-407E-A947-70E740481C1C}">
                <a14:useLocalDpi xmlns:a14="http://schemas.microsoft.com/office/drawing/2010/main"/>
              </a:ext>
            </a:extLst>
          </a:blip>
          <a:srcRect r="-361"/>
          <a:stretch/>
        </p:blipFill>
        <p:spPr>
          <a:xfrm>
            <a:off x="4564801" y="4089035"/>
            <a:ext cx="2297116" cy="1269055"/>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a:ext>
            </a:extLst>
          </a:blip>
          <a:srcRect r="-43"/>
          <a:stretch/>
        </p:blipFill>
        <p:spPr>
          <a:xfrm>
            <a:off x="492" y="4089609"/>
            <a:ext cx="2298656" cy="1268777"/>
          </a:xfrm>
          <a:prstGeom prst="rect">
            <a:avLst/>
          </a:prstGeom>
        </p:spPr>
      </p:pic>
      <p:sp>
        <p:nvSpPr>
          <p:cNvPr id="61" name="Rectangle 60"/>
          <p:cNvSpPr/>
          <p:nvPr/>
        </p:nvSpPr>
        <p:spPr>
          <a:xfrm>
            <a:off x="309338" y="5516512"/>
            <a:ext cx="1643400" cy="261610"/>
          </a:xfrm>
          <a:prstGeom prst="rect">
            <a:avLst/>
          </a:prstGeom>
        </p:spPr>
        <p:txBody>
          <a:bodyPr wrap="none">
            <a:spAutoFit/>
          </a:bodyPr>
          <a:lstStyle/>
          <a:p>
            <a:pPr algn="ctr">
              <a:spcAft>
                <a:spcPts val="400"/>
              </a:spcAft>
            </a:pPr>
            <a:r>
              <a:rPr lang="fr-FR" sz="1100" dirty="0">
                <a:solidFill>
                  <a:schemeClr val="bg1"/>
                </a:solidFill>
              </a:rPr>
              <a:t>Communauté mondiale</a:t>
            </a:r>
          </a:p>
        </p:txBody>
      </p:sp>
      <p:sp>
        <p:nvSpPr>
          <p:cNvPr id="62" name="Rectangle 61"/>
          <p:cNvSpPr/>
          <p:nvPr/>
        </p:nvSpPr>
        <p:spPr>
          <a:xfrm>
            <a:off x="5066895" y="5516512"/>
            <a:ext cx="1298753" cy="261610"/>
          </a:xfrm>
          <a:prstGeom prst="rect">
            <a:avLst/>
          </a:prstGeom>
        </p:spPr>
        <p:txBody>
          <a:bodyPr wrap="none">
            <a:spAutoFit/>
          </a:bodyPr>
          <a:lstStyle/>
          <a:p>
            <a:pPr algn="ctr">
              <a:spcAft>
                <a:spcPts val="400"/>
              </a:spcAft>
            </a:pPr>
            <a:r>
              <a:rPr lang="fr-FR" sz="1100" dirty="0">
                <a:solidFill>
                  <a:schemeClr val="bg1"/>
                </a:solidFill>
              </a:rPr>
              <a:t>Formation flexible</a:t>
            </a:r>
          </a:p>
        </p:txBody>
      </p:sp>
      <p:sp>
        <p:nvSpPr>
          <p:cNvPr id="32" name="TextBox 31"/>
          <p:cNvSpPr txBox="1"/>
          <p:nvPr/>
        </p:nvSpPr>
        <p:spPr>
          <a:xfrm>
            <a:off x="292591" y="852050"/>
            <a:ext cx="312906" cy="369332"/>
          </a:xfrm>
          <a:prstGeom prst="rect">
            <a:avLst/>
          </a:prstGeom>
          <a:noFill/>
        </p:spPr>
        <p:txBody>
          <a:bodyPr wrap="none" rtlCol="0">
            <a:spAutoFit/>
          </a:bodyPr>
          <a:lstStyle/>
          <a:p>
            <a:r>
              <a:rPr lang="fr-FR" dirty="0">
                <a:solidFill>
                  <a:schemeClr val="accent1"/>
                </a:solidFill>
              </a:rPr>
              <a:t>1</a:t>
            </a:r>
          </a:p>
        </p:txBody>
      </p:sp>
      <p:sp>
        <p:nvSpPr>
          <p:cNvPr id="33" name="Oval 32"/>
          <p:cNvSpPr/>
          <p:nvPr/>
        </p:nvSpPr>
        <p:spPr>
          <a:xfrm>
            <a:off x="292591" y="885216"/>
            <a:ext cx="312906" cy="31290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61423917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227748" y="3755445"/>
            <a:ext cx="4807843" cy="646331"/>
          </a:xfrm>
          <a:prstGeom prst="rect">
            <a:avLst/>
          </a:prstGeom>
          <a:noFill/>
        </p:spPr>
        <p:txBody>
          <a:bodyPr wrap="square" rtlCol="0">
            <a:noAutofit/>
          </a:bodyPr>
          <a:lstStyle/>
          <a:p>
            <a:pPr algn="ctr"/>
            <a:r>
              <a:rPr lang="fr-FR" sz="3600" dirty="0">
                <a:solidFill>
                  <a:schemeClr val="bg1"/>
                </a:solidFill>
              </a:rPr>
              <a:t>Cours de programmation</a:t>
            </a:r>
          </a:p>
        </p:txBody>
      </p:sp>
      <p:grpSp>
        <p:nvGrpSpPr>
          <p:cNvPr id="36" name="Group 35"/>
          <p:cNvGrpSpPr>
            <a:grpSpLocks noChangeAspect="1"/>
          </p:cNvGrpSpPr>
          <p:nvPr/>
        </p:nvGrpSpPr>
        <p:grpSpPr>
          <a:xfrm>
            <a:off x="2816353" y="2211420"/>
            <a:ext cx="1225296" cy="1187006"/>
            <a:chOff x="292196" y="3426079"/>
            <a:chExt cx="288472" cy="284989"/>
          </a:xfrm>
        </p:grpSpPr>
        <p:grpSp>
          <p:nvGrpSpPr>
            <p:cNvPr id="37" name="Group 36"/>
            <p:cNvGrpSpPr>
              <a:grpSpLocks noChangeAspect="1"/>
            </p:cNvGrpSpPr>
            <p:nvPr/>
          </p:nvGrpSpPr>
          <p:grpSpPr>
            <a:xfrm>
              <a:off x="292196" y="3426079"/>
              <a:ext cx="288472" cy="284989"/>
              <a:chOff x="2632787" y="1629410"/>
              <a:chExt cx="1817884" cy="1795938"/>
            </a:xfrm>
          </p:grpSpPr>
          <p:sp>
            <p:nvSpPr>
              <p:cNvPr id="46" name="Chord 4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hord 4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a:grpSpLocks noChangeAspect="1"/>
            </p:cNvGrpSpPr>
            <p:nvPr/>
          </p:nvGrpSpPr>
          <p:grpSpPr>
            <a:xfrm>
              <a:off x="341650" y="3518118"/>
              <a:ext cx="184469" cy="124097"/>
              <a:chOff x="1011238" y="5345113"/>
              <a:chExt cx="611188" cy="411163"/>
            </a:xfrm>
          </p:grpSpPr>
          <p:sp>
            <p:nvSpPr>
              <p:cNvPr id="3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99448869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p:cNvPicPr/>
          <p:nvPr/>
        </p:nvPicPr>
        <p:blipFill rotWithShape="1">
          <a:blip r:embed="rId3" cstate="print">
            <a:extLst>
              <a:ext uri="{28A0092B-C50C-407E-A947-70E740481C1C}">
                <a14:useLocalDpi xmlns:a14="http://schemas.microsoft.com/office/drawing/2010/main"/>
              </a:ext>
            </a:extLst>
          </a:blip>
          <a:srcRect/>
          <a:stretch/>
        </p:blipFill>
        <p:spPr bwMode="auto">
          <a:xfrm>
            <a:off x="3734991" y="2069027"/>
            <a:ext cx="2918830" cy="4895324"/>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CPA : Programming Essentials in C++</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57175"/>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57175"/>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464781"/>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53092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464781"/>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469250"/>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42332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61643"/>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a:solidFill>
                  <a:schemeClr val="bg1"/>
                </a:solidFill>
              </a:rPr>
              <a:t>Foundational</a:t>
            </a:r>
          </a:p>
        </p:txBody>
      </p:sp>
      <p:sp>
        <p:nvSpPr>
          <p:cNvPr id="57" name="TextBox 56"/>
          <p:cNvSpPr txBox="1"/>
          <p:nvPr/>
        </p:nvSpPr>
        <p:spPr>
          <a:xfrm>
            <a:off x="5641014" y="1538365"/>
            <a:ext cx="973343" cy="230832"/>
          </a:xfrm>
          <a:prstGeom prst="rect">
            <a:avLst/>
          </a:prstGeom>
          <a:noFill/>
        </p:spPr>
        <p:txBody>
          <a:bodyPr wrap="none" rtlCol="0">
            <a:spAutoFit/>
          </a:bodyPr>
          <a:lstStyle/>
          <a:p>
            <a:pPr algn="ctr"/>
            <a:r>
              <a:rPr lang="fr-FR" sz="900" dirty="0">
                <a:solidFill>
                  <a:schemeClr val="bg1"/>
                </a:solidFill>
              </a:rPr>
              <a:t>Programmation</a:t>
            </a:r>
          </a:p>
        </p:txBody>
      </p:sp>
      <p:sp>
        <p:nvSpPr>
          <p:cNvPr id="98" name="TextBox 97"/>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grpSp>
        <p:nvGrpSpPr>
          <p:cNvPr id="100" name="Group 99"/>
          <p:cNvGrpSpPr/>
          <p:nvPr/>
        </p:nvGrpSpPr>
        <p:grpSpPr>
          <a:xfrm>
            <a:off x="5141512" y="8500306"/>
            <a:ext cx="419712" cy="419712"/>
            <a:chOff x="2762594" y="1343553"/>
            <a:chExt cx="177346" cy="177346"/>
          </a:xfrm>
        </p:grpSpPr>
        <p:sp>
          <p:nvSpPr>
            <p:cNvPr id="102" name="Oval 10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101" name="TextBox 100"/>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75" name="TextBox 74"/>
          <p:cNvSpPr txBox="1"/>
          <p:nvPr/>
        </p:nvSpPr>
        <p:spPr>
          <a:xfrm>
            <a:off x="398540" y="2555137"/>
            <a:ext cx="2487168" cy="769441"/>
          </a:xfrm>
          <a:prstGeom prst="rect">
            <a:avLst/>
          </a:prstGeom>
          <a:noFill/>
        </p:spPr>
        <p:txBody>
          <a:bodyPr wrap="square" lIns="0" tIns="0" rIns="0" bIns="0" rtlCol="0">
            <a:spAutoFit/>
          </a:bodyPr>
          <a:lstStyle/>
          <a:p>
            <a:pPr>
              <a:spcAft>
                <a:spcPts val="700"/>
              </a:spcAft>
            </a:pPr>
            <a:r>
              <a:rPr lang="fr-FR" sz="1000" dirty="0"/>
              <a:t>Prépare les élèves à effectuer des tâches de programmation C++ basiques et leur enseigne les notions et les techniques fondamentales utilisées dans la programmation orientée objet.</a:t>
            </a:r>
          </a:p>
        </p:txBody>
      </p:sp>
      <p:sp>
        <p:nvSpPr>
          <p:cNvPr id="76" name="TextBox 75"/>
          <p:cNvSpPr txBox="1"/>
          <p:nvPr/>
        </p:nvSpPr>
        <p:spPr>
          <a:xfrm>
            <a:off x="421154" y="3857261"/>
            <a:ext cx="2487168" cy="1384995"/>
          </a:xfrm>
          <a:prstGeom prst="rect">
            <a:avLst/>
          </a:prstGeom>
          <a:noFill/>
        </p:spPr>
        <p:txBody>
          <a:bodyPr wrap="square" lIns="0" tIns="0" rIns="0" bIns="0" rtlCol="0">
            <a:spAutoFit/>
          </a:bodyPr>
          <a:lstStyle/>
          <a:p>
            <a:pPr>
              <a:spcAft>
                <a:spcPts val="700"/>
              </a:spcAft>
            </a:pPr>
            <a:r>
              <a:rPr lang="fr-FR" sz="1000" dirty="0"/>
              <a:t>Ce cours vous permet d'acquérir les compétences nécessaires pour commencer votre carrière dans le domaine de la programmation. Il vous permet également de réussir dans des emplois liés au développement logiciel, à l'ingénierie réseau et à l'administration système. Il s'aligne sur la certification CPA – C++ Certified Associate Programmer.</a:t>
            </a:r>
          </a:p>
        </p:txBody>
      </p:sp>
      <p:sp>
        <p:nvSpPr>
          <p:cNvPr id="77" name="TextBox 76"/>
          <p:cNvSpPr txBox="1"/>
          <p:nvPr/>
        </p:nvSpPr>
        <p:spPr>
          <a:xfrm>
            <a:off x="412228" y="5812156"/>
            <a:ext cx="2487168" cy="71814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8 modules de contenu pédagogique interactif</a:t>
            </a:r>
          </a:p>
          <a:p>
            <a:pPr marL="109728" indent="-109728">
              <a:spcBef>
                <a:spcPts val="400"/>
              </a:spcBef>
              <a:buSzPct val="80000"/>
              <a:buFont typeface="Arial"/>
              <a:buChar char="•"/>
            </a:pPr>
            <a:r>
              <a:rPr lang="fr-FR" sz="1000" dirty="0"/>
              <a:t>Plus de 100 ateliers pratiques</a:t>
            </a:r>
          </a:p>
          <a:p>
            <a:pPr marL="109728" indent="-109728">
              <a:spcBef>
                <a:spcPts val="400"/>
              </a:spcBef>
              <a:buSzPct val="80000"/>
              <a:buFont typeface="Arial"/>
              <a:buChar char="•"/>
            </a:pPr>
            <a:r>
              <a:rPr lang="fr-FR" sz="1000" dirty="0"/>
              <a:t>Examens par chapitre et examens finaux</a:t>
            </a:r>
          </a:p>
        </p:txBody>
      </p:sp>
      <p:sp>
        <p:nvSpPr>
          <p:cNvPr id="78" name="TextBox 77"/>
          <p:cNvSpPr txBox="1"/>
          <p:nvPr/>
        </p:nvSpPr>
        <p:spPr>
          <a:xfrm>
            <a:off x="303859" y="7448683"/>
            <a:ext cx="2608676" cy="1377300"/>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élèves de l'enseignement secondaire, étudiants en cycles universitaires de 2 ou 4 ans</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aucune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a:t>
            </a:r>
            <a:r>
              <a:rPr lang="fr-FR" sz="950" dirty="0">
                <a:solidFill>
                  <a:schemeClr val="bg1"/>
                </a:solidFill>
              </a:rPr>
              <a:t> : anglais</a:t>
            </a:r>
          </a:p>
        </p:txBody>
      </p:sp>
      <p:sp>
        <p:nvSpPr>
          <p:cNvPr id="79" name="TextBox 78"/>
          <p:cNvSpPr txBox="1"/>
          <p:nvPr/>
        </p:nvSpPr>
        <p:spPr>
          <a:xfrm>
            <a:off x="3690268" y="7470722"/>
            <a:ext cx="2730194"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 </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Formations complémentaires recommandées</a:t>
            </a:r>
            <a:r>
              <a:rPr lang="fr-FR" sz="950" dirty="0">
                <a:solidFill>
                  <a:schemeClr val="bg1"/>
                </a:solidFill>
              </a:rPr>
              <a:t> : IoT Fundamentals, CCNA R&amp;S, NDG Linux Essentials</a:t>
            </a:r>
          </a:p>
        </p:txBody>
      </p:sp>
      <p:grpSp>
        <p:nvGrpSpPr>
          <p:cNvPr id="3" name="Group 2"/>
          <p:cNvGrpSpPr>
            <a:grpSpLocks noChangeAspect="1"/>
          </p:cNvGrpSpPr>
          <p:nvPr/>
        </p:nvGrpSpPr>
        <p:grpSpPr>
          <a:xfrm>
            <a:off x="5853534" y="987856"/>
            <a:ext cx="566928" cy="549212"/>
            <a:chOff x="292196" y="3426079"/>
            <a:chExt cx="288472" cy="284989"/>
          </a:xfrm>
        </p:grpSpPr>
        <p:grpSp>
          <p:nvGrpSpPr>
            <p:cNvPr id="106" name="Group 105"/>
            <p:cNvGrpSpPr>
              <a:grpSpLocks noChangeAspect="1"/>
            </p:cNvGrpSpPr>
            <p:nvPr/>
          </p:nvGrpSpPr>
          <p:grpSpPr>
            <a:xfrm>
              <a:off x="292196" y="3426079"/>
              <a:ext cx="288472" cy="284989"/>
              <a:chOff x="2632787" y="1629410"/>
              <a:chExt cx="1817884" cy="1795938"/>
            </a:xfrm>
          </p:grpSpPr>
          <p:sp>
            <p:nvSpPr>
              <p:cNvPr id="116" name="Chord 11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Chord 11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p:cNvGrpSpPr>
              <a:grpSpLocks noChangeAspect="1"/>
            </p:cNvGrpSpPr>
            <p:nvPr/>
          </p:nvGrpSpPr>
          <p:grpSpPr>
            <a:xfrm>
              <a:off x="341650" y="3518118"/>
              <a:ext cx="184469" cy="124097"/>
              <a:chOff x="1011238" y="5345113"/>
              <a:chExt cx="611188" cy="411163"/>
            </a:xfrm>
          </p:grpSpPr>
          <p:sp>
            <p:nvSpPr>
              <p:cNvPr id="10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4736" y="8505748"/>
            <a:ext cx="545283" cy="436226"/>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53662174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2260" y="2044620"/>
            <a:ext cx="2911561" cy="4939583"/>
          </a:xfrm>
          <a:prstGeom prst="rect">
            <a:avLst/>
          </a:prstGeom>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CLA : Programming Essentials in C</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210418"/>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210418"/>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464781"/>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53092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464781"/>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469250"/>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27656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214886"/>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57" name="TextBox 56"/>
          <p:cNvSpPr txBox="1"/>
          <p:nvPr/>
        </p:nvSpPr>
        <p:spPr>
          <a:xfrm>
            <a:off x="5641014" y="1538365"/>
            <a:ext cx="973343" cy="230832"/>
          </a:xfrm>
          <a:prstGeom prst="rect">
            <a:avLst/>
          </a:prstGeom>
          <a:noFill/>
        </p:spPr>
        <p:txBody>
          <a:bodyPr wrap="none" rtlCol="0">
            <a:spAutoFit/>
          </a:bodyPr>
          <a:lstStyle/>
          <a:p>
            <a:pPr algn="ctr"/>
            <a:r>
              <a:rPr lang="fr-FR" sz="900">
                <a:solidFill>
                  <a:schemeClr val="bg1"/>
                </a:solidFill>
              </a:rPr>
              <a:t>Programmation</a:t>
            </a:r>
            <a:endParaRPr lang="fr-FR" sz="900" dirty="0">
              <a:solidFill>
                <a:schemeClr val="bg1"/>
              </a:solidFill>
            </a:endParaRPr>
          </a:p>
        </p:txBody>
      </p:sp>
      <p:sp>
        <p:nvSpPr>
          <p:cNvPr id="98" name="TextBox 97"/>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grpSp>
        <p:nvGrpSpPr>
          <p:cNvPr id="100" name="Group 99"/>
          <p:cNvGrpSpPr/>
          <p:nvPr/>
        </p:nvGrpSpPr>
        <p:grpSpPr>
          <a:xfrm>
            <a:off x="5141512" y="8500306"/>
            <a:ext cx="419712" cy="419712"/>
            <a:chOff x="2762594" y="1343553"/>
            <a:chExt cx="177346" cy="177346"/>
          </a:xfrm>
        </p:grpSpPr>
        <p:sp>
          <p:nvSpPr>
            <p:cNvPr id="102" name="Oval 10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101" name="TextBox 100"/>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grpSp>
        <p:nvGrpSpPr>
          <p:cNvPr id="3" name="Group 2"/>
          <p:cNvGrpSpPr>
            <a:grpSpLocks noChangeAspect="1"/>
          </p:cNvGrpSpPr>
          <p:nvPr/>
        </p:nvGrpSpPr>
        <p:grpSpPr>
          <a:xfrm>
            <a:off x="5853534" y="987856"/>
            <a:ext cx="566928" cy="549212"/>
            <a:chOff x="292196" y="3426079"/>
            <a:chExt cx="288472" cy="284989"/>
          </a:xfrm>
        </p:grpSpPr>
        <p:grpSp>
          <p:nvGrpSpPr>
            <p:cNvPr id="106" name="Group 105"/>
            <p:cNvGrpSpPr>
              <a:grpSpLocks noChangeAspect="1"/>
            </p:cNvGrpSpPr>
            <p:nvPr/>
          </p:nvGrpSpPr>
          <p:grpSpPr>
            <a:xfrm>
              <a:off x="292196" y="3426079"/>
              <a:ext cx="288472" cy="284989"/>
              <a:chOff x="2632787" y="1629410"/>
              <a:chExt cx="1817884" cy="1795938"/>
            </a:xfrm>
          </p:grpSpPr>
          <p:sp>
            <p:nvSpPr>
              <p:cNvPr id="116" name="Chord 11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Chord 11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p:cNvGrpSpPr>
              <a:grpSpLocks noChangeAspect="1"/>
            </p:cNvGrpSpPr>
            <p:nvPr/>
          </p:nvGrpSpPr>
          <p:grpSpPr>
            <a:xfrm>
              <a:off x="341650" y="3518118"/>
              <a:ext cx="184469" cy="124097"/>
              <a:chOff x="1011238" y="5345113"/>
              <a:chExt cx="611188" cy="411163"/>
            </a:xfrm>
          </p:grpSpPr>
          <p:sp>
            <p:nvSpPr>
              <p:cNvPr id="10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4736" y="8505748"/>
            <a:ext cx="545283" cy="436226"/>
          </a:xfrm>
          <a:prstGeom prst="rect">
            <a:avLst/>
          </a:prstGeom>
        </p:spPr>
      </p:pic>
      <p:sp>
        <p:nvSpPr>
          <p:cNvPr id="58" name="TextBox 57"/>
          <p:cNvSpPr txBox="1"/>
          <p:nvPr/>
        </p:nvSpPr>
        <p:spPr>
          <a:xfrm>
            <a:off x="298562" y="7451679"/>
            <a:ext cx="2678803" cy="1377300"/>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élèves de l'enseignement secondaire, étudiants en cycles universitaires de 2 ou 4 ans</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aucune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a:t>
            </a:r>
            <a:r>
              <a:rPr lang="fr-FR" sz="950" dirty="0">
                <a:solidFill>
                  <a:schemeClr val="bg1"/>
                </a:solidFill>
              </a:rPr>
              <a:t> : anglais</a:t>
            </a:r>
          </a:p>
        </p:txBody>
      </p:sp>
      <p:sp>
        <p:nvSpPr>
          <p:cNvPr id="59" name="TextBox 58"/>
          <p:cNvSpPr txBox="1"/>
          <p:nvPr/>
        </p:nvSpPr>
        <p:spPr>
          <a:xfrm>
            <a:off x="414741" y="2554149"/>
            <a:ext cx="2487168" cy="769441"/>
          </a:xfrm>
          <a:prstGeom prst="rect">
            <a:avLst/>
          </a:prstGeom>
          <a:noFill/>
        </p:spPr>
        <p:txBody>
          <a:bodyPr wrap="square" lIns="0" tIns="0" rIns="0" bIns="0" rtlCol="0">
            <a:spAutoFit/>
          </a:bodyPr>
          <a:lstStyle/>
          <a:p>
            <a:pPr>
              <a:spcAft>
                <a:spcPts val="700"/>
              </a:spcAft>
            </a:pPr>
            <a:r>
              <a:rPr lang="fr-FR" sz="1000" dirty="0"/>
              <a:t>Le cours CLA : Programming Essentials du cursus d'apprentissage du langage C est destiné aux élèves qui souhaitent acquérir des connaissances de base sur la programmation avec le langage C.</a:t>
            </a:r>
          </a:p>
        </p:txBody>
      </p:sp>
      <p:sp>
        <p:nvSpPr>
          <p:cNvPr id="60" name="TextBox 59"/>
          <p:cNvSpPr txBox="1"/>
          <p:nvPr/>
        </p:nvSpPr>
        <p:spPr>
          <a:xfrm>
            <a:off x="418094" y="3855946"/>
            <a:ext cx="2487168" cy="1231106"/>
          </a:xfrm>
          <a:prstGeom prst="rect">
            <a:avLst/>
          </a:prstGeom>
          <a:noFill/>
        </p:spPr>
        <p:txBody>
          <a:bodyPr wrap="square" lIns="0" tIns="0" rIns="0" bIns="0" rtlCol="0">
            <a:spAutoFit/>
          </a:bodyPr>
          <a:lstStyle/>
          <a:p>
            <a:pPr>
              <a:spcAft>
                <a:spcPts val="700"/>
              </a:spcAft>
            </a:pPr>
            <a:r>
              <a:rPr lang="fr-FR" sz="1000" dirty="0"/>
              <a:t>Apprenez les concepts universels de la programmation informatique ainsi que la syntaxe, la sémantique et les types de données du langage C nécessaires pour commencer une carrière dans le domaine de la programmation. Il s'aligne sur la certification CLA – C Programming Language Certified Associate. </a:t>
            </a:r>
          </a:p>
        </p:txBody>
      </p:sp>
      <p:sp>
        <p:nvSpPr>
          <p:cNvPr id="61" name="TextBox 60"/>
          <p:cNvSpPr txBox="1"/>
          <p:nvPr/>
        </p:nvSpPr>
        <p:spPr>
          <a:xfrm>
            <a:off x="398546" y="5634788"/>
            <a:ext cx="2487168" cy="71814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9 modules de contenu pédagogique interactif</a:t>
            </a:r>
          </a:p>
          <a:p>
            <a:pPr marL="109728" indent="-109728">
              <a:spcBef>
                <a:spcPts val="400"/>
              </a:spcBef>
              <a:buSzPct val="80000"/>
              <a:buFont typeface="Arial"/>
              <a:buChar char="•"/>
            </a:pPr>
            <a:r>
              <a:rPr lang="fr-FR" sz="1000" dirty="0"/>
              <a:t>Plus de 80 ateliers pratiques</a:t>
            </a:r>
          </a:p>
          <a:p>
            <a:pPr marL="109728" indent="-109728">
              <a:spcBef>
                <a:spcPts val="400"/>
              </a:spcBef>
              <a:buSzPct val="80000"/>
              <a:buFont typeface="Arial"/>
              <a:buChar char="•"/>
            </a:pPr>
            <a:r>
              <a:rPr lang="fr-FR" sz="1000" dirty="0"/>
              <a:t>Examens par chapitre et examens finaux</a:t>
            </a:r>
          </a:p>
        </p:txBody>
      </p:sp>
      <p:sp>
        <p:nvSpPr>
          <p:cNvPr id="62" name="TextBox 61"/>
          <p:cNvSpPr txBox="1"/>
          <p:nvPr/>
        </p:nvSpPr>
        <p:spPr>
          <a:xfrm>
            <a:off x="3695082" y="7471656"/>
            <a:ext cx="2841186" cy="1046440"/>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 </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Formations complémentaires recommandées</a:t>
            </a:r>
            <a:r>
              <a:rPr lang="fr-FR" sz="950" dirty="0">
                <a:solidFill>
                  <a:schemeClr val="bg1"/>
                </a:solidFill>
              </a:rPr>
              <a:t> : IoT Fundamentals, CCNA R&amp;S, NDG Linux Essentials</a:t>
            </a:r>
          </a:p>
        </p:txBody>
      </p:sp>
      <p:pic>
        <p:nvPicPr>
          <p:cNvPr id="56" name="Picture 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6551257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3">
            <a:extLst>
              <a:ext uri="{28A0092B-C50C-407E-A947-70E740481C1C}">
                <a14:useLocalDpi xmlns:a14="http://schemas.microsoft.com/office/drawing/2010/main" val="0"/>
              </a:ext>
            </a:extLst>
          </a:blip>
          <a:srcRect l="39734" t="969" r="22846" b="2964"/>
          <a:stretch/>
        </p:blipFill>
        <p:spPr>
          <a:xfrm>
            <a:off x="3727548" y="1973417"/>
            <a:ext cx="2926273" cy="5008063"/>
          </a:xfrm>
          <a:prstGeom prst="rect">
            <a:avLst/>
          </a:prstGeom>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rPr>
              <a:t>PCAP : Programming Essentials in Python</a:t>
            </a:r>
            <a:endParaRPr lang="fr-FR" sz="1200" dirty="0">
              <a:solidFill>
                <a:schemeClr val="bg1"/>
              </a:solidFill>
              <a:effectLst/>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45886"/>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45886"/>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464781"/>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53092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464781"/>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469250"/>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41203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50354"/>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57" name="TextBox 56"/>
          <p:cNvSpPr txBox="1"/>
          <p:nvPr/>
        </p:nvSpPr>
        <p:spPr>
          <a:xfrm>
            <a:off x="5652303" y="1538365"/>
            <a:ext cx="973343" cy="230832"/>
          </a:xfrm>
          <a:prstGeom prst="rect">
            <a:avLst/>
          </a:prstGeom>
          <a:noFill/>
        </p:spPr>
        <p:txBody>
          <a:bodyPr wrap="none" rtlCol="0">
            <a:spAutoFit/>
          </a:bodyPr>
          <a:lstStyle/>
          <a:p>
            <a:pPr algn="ctr"/>
            <a:r>
              <a:rPr lang="fr-FR" sz="900" dirty="0">
                <a:solidFill>
                  <a:schemeClr val="bg1"/>
                </a:solidFill>
              </a:rPr>
              <a:t>Programmation</a:t>
            </a:r>
          </a:p>
        </p:txBody>
      </p:sp>
      <p:sp>
        <p:nvSpPr>
          <p:cNvPr id="98" name="TextBox 97"/>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grpSp>
        <p:nvGrpSpPr>
          <p:cNvPr id="100" name="Group 99"/>
          <p:cNvGrpSpPr/>
          <p:nvPr/>
        </p:nvGrpSpPr>
        <p:grpSpPr>
          <a:xfrm>
            <a:off x="5141512" y="8500306"/>
            <a:ext cx="419712" cy="419712"/>
            <a:chOff x="2762594" y="1343553"/>
            <a:chExt cx="177346" cy="177346"/>
          </a:xfrm>
        </p:grpSpPr>
        <p:sp>
          <p:nvSpPr>
            <p:cNvPr id="102" name="Oval 10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101" name="TextBox 100"/>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grpSp>
        <p:nvGrpSpPr>
          <p:cNvPr id="3" name="Group 2"/>
          <p:cNvGrpSpPr>
            <a:grpSpLocks noChangeAspect="1"/>
          </p:cNvGrpSpPr>
          <p:nvPr/>
        </p:nvGrpSpPr>
        <p:grpSpPr>
          <a:xfrm>
            <a:off x="5853534" y="987856"/>
            <a:ext cx="566928" cy="549212"/>
            <a:chOff x="292196" y="3426079"/>
            <a:chExt cx="288472" cy="284989"/>
          </a:xfrm>
        </p:grpSpPr>
        <p:grpSp>
          <p:nvGrpSpPr>
            <p:cNvPr id="106" name="Group 105"/>
            <p:cNvGrpSpPr>
              <a:grpSpLocks noChangeAspect="1"/>
            </p:cNvGrpSpPr>
            <p:nvPr/>
          </p:nvGrpSpPr>
          <p:grpSpPr>
            <a:xfrm>
              <a:off x="292196" y="3426079"/>
              <a:ext cx="288472" cy="284989"/>
              <a:chOff x="2632787" y="1629410"/>
              <a:chExt cx="1817884" cy="1795938"/>
            </a:xfrm>
          </p:grpSpPr>
          <p:sp>
            <p:nvSpPr>
              <p:cNvPr id="116" name="Chord 11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Chord 11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p:cNvGrpSpPr>
              <a:grpSpLocks noChangeAspect="1"/>
            </p:cNvGrpSpPr>
            <p:nvPr/>
          </p:nvGrpSpPr>
          <p:grpSpPr>
            <a:xfrm>
              <a:off x="341650" y="3518118"/>
              <a:ext cx="184469" cy="124097"/>
              <a:chOff x="1011238" y="5345113"/>
              <a:chExt cx="611188" cy="411163"/>
            </a:xfrm>
          </p:grpSpPr>
          <p:sp>
            <p:nvSpPr>
              <p:cNvPr id="10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4736" y="8505748"/>
            <a:ext cx="545283" cy="436226"/>
          </a:xfrm>
          <a:prstGeom prst="rect">
            <a:avLst/>
          </a:prstGeom>
        </p:spPr>
      </p:pic>
      <p:sp>
        <p:nvSpPr>
          <p:cNvPr id="58" name="TextBox 57"/>
          <p:cNvSpPr txBox="1"/>
          <p:nvPr/>
        </p:nvSpPr>
        <p:spPr>
          <a:xfrm>
            <a:off x="298562" y="7530702"/>
            <a:ext cx="2832565" cy="1308050"/>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a:t>
            </a:r>
            <a:r>
              <a:rPr lang="fr-FR" sz="950" dirty="0">
                <a:solidFill>
                  <a:schemeClr val="bg1"/>
                </a:solidFill>
              </a:rPr>
              <a:t> lycéens et étudiants à l'université </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aucune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Langues : </a:t>
            </a:r>
            <a:r>
              <a:rPr lang="fr-FR" sz="950" dirty="0">
                <a:solidFill>
                  <a:schemeClr val="bg1"/>
                </a:solidFill>
              </a:rPr>
              <a:t>anglais</a:t>
            </a:r>
          </a:p>
          <a:p>
            <a:pPr>
              <a:spcBef>
                <a:spcPts val="0"/>
              </a:spcBef>
              <a:spcAft>
                <a:spcPts val="300"/>
              </a:spcAft>
            </a:pPr>
            <a:r>
              <a:rPr lang="fr-FR" sz="950" b="1" dirty="0">
                <a:solidFill>
                  <a:schemeClr val="bg1"/>
                </a:solidFill>
              </a:rPr>
              <a:t>Mode de formation : </a:t>
            </a:r>
            <a:r>
              <a:rPr lang="fr-FR" sz="950" dirty="0">
                <a:solidFill>
                  <a:schemeClr val="bg1"/>
                </a:solidFill>
              </a:rPr>
              <a:t>dispensée par un instructeur </a:t>
            </a:r>
          </a:p>
          <a:p>
            <a:pPr>
              <a:spcBef>
                <a:spcPts val="0"/>
              </a:spcBef>
              <a:spcAft>
                <a:spcPts val="300"/>
              </a:spcAft>
            </a:pPr>
            <a:r>
              <a:rPr lang="fr-FR" sz="950" b="1" dirty="0">
                <a:solidFill>
                  <a:schemeClr val="bg1"/>
                </a:solidFill>
              </a:rPr>
              <a:t>Durée totale estimée : </a:t>
            </a:r>
            <a:r>
              <a:rPr lang="fr-FR" sz="950" dirty="0">
                <a:solidFill>
                  <a:schemeClr val="bg1"/>
                </a:solidFill>
              </a:rPr>
              <a:t>entre 60 et 70 heures</a:t>
            </a:r>
          </a:p>
        </p:txBody>
      </p:sp>
      <p:sp>
        <p:nvSpPr>
          <p:cNvPr id="59" name="TextBox 58"/>
          <p:cNvSpPr txBox="1"/>
          <p:nvPr/>
        </p:nvSpPr>
        <p:spPr>
          <a:xfrm>
            <a:off x="414741" y="2554149"/>
            <a:ext cx="2487168" cy="769441"/>
          </a:xfrm>
          <a:prstGeom prst="rect">
            <a:avLst/>
          </a:prstGeom>
          <a:noFill/>
        </p:spPr>
        <p:txBody>
          <a:bodyPr wrap="square" lIns="0" tIns="0" rIns="0" bIns="0" rtlCol="0">
            <a:spAutoFit/>
          </a:bodyPr>
          <a:lstStyle/>
          <a:p>
            <a:pPr>
              <a:spcAft>
                <a:spcPts val="700"/>
              </a:spcAft>
            </a:pPr>
            <a:r>
              <a:rPr lang="fr-FR" sz="1000" dirty="0"/>
              <a:t>Cours facile à comprendre et adapté aux débutants qui aborde la collecte de données diverses, la manipulation des outils, les opérations logiques et binaires et la création d'API REST de base </a:t>
            </a:r>
          </a:p>
        </p:txBody>
      </p:sp>
      <p:sp>
        <p:nvSpPr>
          <p:cNvPr id="60" name="TextBox 59"/>
          <p:cNvSpPr txBox="1"/>
          <p:nvPr/>
        </p:nvSpPr>
        <p:spPr>
          <a:xfrm>
            <a:off x="418094" y="3835191"/>
            <a:ext cx="2487168" cy="1384995"/>
          </a:xfrm>
          <a:prstGeom prst="rect">
            <a:avLst/>
          </a:prstGeom>
          <a:noFill/>
        </p:spPr>
        <p:txBody>
          <a:bodyPr wrap="square" lIns="0" tIns="0" rIns="0" bIns="0" rtlCol="0">
            <a:spAutoFit/>
          </a:bodyPr>
          <a:lstStyle/>
          <a:p>
            <a:pPr>
              <a:spcAft>
                <a:spcPts val="700"/>
              </a:spcAft>
            </a:pPr>
            <a:r>
              <a:rPr lang="fr-FR" sz="1000" dirty="0"/>
              <a:t>Le cours PCAP : Programming Essentials in Python vous apprend à concevoir, à écrire, à déboguer et à exécuter des programmes codés en langage Python. Aucune connaissance préalable en programmation n'est requise. Le cours commence par les bases et vous guide étape par étape jusqu'à ce que vous soyez capable de résoudre des problèmes plus complexes. </a:t>
            </a:r>
          </a:p>
        </p:txBody>
      </p:sp>
      <p:sp>
        <p:nvSpPr>
          <p:cNvPr id="61" name="TextBox 60"/>
          <p:cNvSpPr txBox="1"/>
          <p:nvPr/>
        </p:nvSpPr>
        <p:spPr>
          <a:xfrm>
            <a:off x="398546" y="5770256"/>
            <a:ext cx="2487168" cy="1077218"/>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5 modules de contenu pédagogique interactif</a:t>
            </a:r>
          </a:p>
          <a:p>
            <a:pPr marL="109728" indent="-109728">
              <a:spcBef>
                <a:spcPts val="400"/>
              </a:spcBef>
              <a:buSzPct val="80000"/>
              <a:buFont typeface="Arial"/>
              <a:buChar char="•"/>
            </a:pPr>
            <a:r>
              <a:rPr lang="fr-FR" sz="1000" dirty="0"/>
              <a:t>Plus de 30 ateliers pratiques</a:t>
            </a:r>
          </a:p>
          <a:p>
            <a:pPr marL="109728" indent="-109728">
              <a:spcBef>
                <a:spcPts val="400"/>
              </a:spcBef>
              <a:buSzPct val="80000"/>
              <a:buFont typeface="Arial"/>
              <a:buChar char="•"/>
            </a:pPr>
            <a:r>
              <a:rPr lang="fr-FR" sz="1000" dirty="0"/>
              <a:t>Outil en ligne intégré pour suivre les travaux pratiques et pour s'entraîner</a:t>
            </a:r>
          </a:p>
          <a:p>
            <a:pPr marL="109728" indent="-109728">
              <a:spcBef>
                <a:spcPts val="400"/>
              </a:spcBef>
              <a:buSzPct val="80000"/>
              <a:buFont typeface="Arial"/>
              <a:buChar char="•"/>
            </a:pPr>
            <a:r>
              <a:rPr lang="fr-FR" sz="1000" dirty="0"/>
              <a:t>Examens par chapitre et examens finaux</a:t>
            </a:r>
          </a:p>
        </p:txBody>
      </p:sp>
      <p:sp>
        <p:nvSpPr>
          <p:cNvPr id="62" name="TextBox 61"/>
          <p:cNvSpPr txBox="1"/>
          <p:nvPr/>
        </p:nvSpPr>
        <p:spPr>
          <a:xfrm>
            <a:off x="3695082" y="7550679"/>
            <a:ext cx="2678803" cy="530915"/>
          </a:xfrm>
          <a:prstGeom prst="rect">
            <a:avLst/>
          </a:prstGeom>
          <a:noFill/>
        </p:spPr>
        <p:txBody>
          <a:bodyPr wrap="square" rtlCol="0">
            <a:spAutoFit/>
          </a:bodyPr>
          <a:lstStyle/>
          <a:p>
            <a:pPr>
              <a:spcBef>
                <a:spcPts val="0"/>
              </a:spcBef>
              <a:spcAft>
                <a:spcPts val="300"/>
              </a:spcAft>
            </a:pPr>
            <a:r>
              <a:rPr lang="fr-FR" sz="950" b="1" dirty="0">
                <a:solidFill>
                  <a:schemeClr val="bg1"/>
                </a:solidFill>
              </a:rPr>
              <a:t>Formations complémentaires recommandées : </a:t>
            </a:r>
            <a:r>
              <a:rPr lang="fr-FR" sz="950" dirty="0">
                <a:solidFill>
                  <a:schemeClr val="bg1"/>
                </a:solidFill>
              </a:rPr>
              <a:t>IoT Fundamentals, Networking Essentials, NDG Linux Essentials</a:t>
            </a:r>
          </a:p>
        </p:txBody>
      </p:sp>
      <p:pic>
        <p:nvPicPr>
          <p:cNvPr id="56" name="Picture 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0012336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311"/>
          <p:cNvSpPr/>
          <p:nvPr/>
        </p:nvSpPr>
        <p:spPr>
          <a:xfrm>
            <a:off x="0" y="7458323"/>
            <a:ext cx="6858000" cy="16787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4" name="Chord 313"/>
          <p:cNvSpPr/>
          <p:nvPr/>
        </p:nvSpPr>
        <p:spPr>
          <a:xfrm>
            <a:off x="3025382" y="7112526"/>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5" name="Chord 314"/>
          <p:cNvSpPr/>
          <p:nvPr/>
        </p:nvSpPr>
        <p:spPr>
          <a:xfrm rot="10800000">
            <a:off x="3016441" y="7112526"/>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16" name="Picture 315" descr="icons-0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81456" y="7172455"/>
            <a:ext cx="355938" cy="505663"/>
          </a:xfrm>
          <a:prstGeom prst="rect">
            <a:avLst/>
          </a:prstGeom>
        </p:spPr>
      </p:pic>
      <p:sp>
        <p:nvSpPr>
          <p:cNvPr id="4" name="Rectangle 3"/>
          <p:cNvSpPr/>
          <p:nvPr/>
        </p:nvSpPr>
        <p:spPr>
          <a:xfrm>
            <a:off x="1" y="935836"/>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1" name="Text Box 300"/>
          <p:cNvSpPr txBox="1"/>
          <p:nvPr/>
        </p:nvSpPr>
        <p:spPr>
          <a:xfrm>
            <a:off x="86932" y="1084890"/>
            <a:ext cx="6134985"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lvl="0" indent="0" algn="l" defTabSz="457200" rtl="0" eaLnBrk="1" fontAlgn="base" latinLnBrk="0" hangingPunct="1">
              <a:lnSpc>
                <a:spcPct val="115000"/>
              </a:lnSpc>
              <a:spcBef>
                <a:spcPts val="5"/>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Arial" charset="0"/>
                <a:cs typeface="Arial" charset="0"/>
              </a:rPr>
              <a:t>Experimenting with REST APIs using WebEx Teams</a:t>
            </a:r>
            <a:endParaRPr kumimoji="0" lang="en-US" sz="1200" b="0" i="0" u="none" strike="noStrike" kern="1200" cap="none" spc="0" normalizeH="0" baseline="0" noProof="0" dirty="0">
              <a:ln>
                <a:noFill/>
              </a:ln>
              <a:solidFill>
                <a:srgbClr val="FFFFFF"/>
              </a:solidFill>
              <a:effectLst/>
              <a:uLnTx/>
              <a:uFillTx/>
              <a:latin typeface="Arial" charset="0"/>
              <a:ea typeface="Arial" charset="0"/>
              <a:cs typeface="Times New Roman" charset="0"/>
            </a:endParaRPr>
          </a:p>
        </p:txBody>
      </p:sp>
      <p:sp>
        <p:nvSpPr>
          <p:cNvPr id="269" name="Rectangle 268"/>
          <p:cNvSpPr/>
          <p:nvPr/>
        </p:nvSpPr>
        <p:spPr>
          <a:xfrm>
            <a:off x="162008" y="2021153"/>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roup 9"/>
          <p:cNvGrpSpPr/>
          <p:nvPr/>
        </p:nvGrpSpPr>
        <p:grpSpPr>
          <a:xfrm>
            <a:off x="3087644" y="2020130"/>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73" name="Rectangle 272"/>
          <p:cNvSpPr/>
          <p:nvPr/>
        </p:nvSpPr>
        <p:spPr>
          <a:xfrm>
            <a:off x="145813" y="4724996"/>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1" name="Group 10"/>
          <p:cNvGrpSpPr/>
          <p:nvPr/>
        </p:nvGrpSpPr>
        <p:grpSpPr>
          <a:xfrm>
            <a:off x="3068736" y="4724996"/>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9" name="TextBox 278"/>
          <p:cNvSpPr txBox="1"/>
          <p:nvPr/>
        </p:nvSpPr>
        <p:spPr>
          <a:xfrm>
            <a:off x="298562" y="2014605"/>
            <a:ext cx="1784399"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Workshop Overview</a:t>
            </a:r>
          </a:p>
        </p:txBody>
      </p:sp>
      <p:sp>
        <p:nvSpPr>
          <p:cNvPr id="281" name="Rectangle 280"/>
          <p:cNvSpPr/>
          <p:nvPr/>
        </p:nvSpPr>
        <p:spPr>
          <a:xfrm>
            <a:off x="208428" y="346878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2" name="Isosceles Triangle 33"/>
          <p:cNvSpPr/>
          <p:nvPr/>
        </p:nvSpPr>
        <p:spPr>
          <a:xfrm rot="5400000">
            <a:off x="63365" y="397119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 name="Group 11"/>
          <p:cNvGrpSpPr/>
          <p:nvPr/>
        </p:nvGrpSpPr>
        <p:grpSpPr>
          <a:xfrm>
            <a:off x="3130711" y="3468785"/>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86" name="TextBox 285"/>
          <p:cNvSpPr txBox="1"/>
          <p:nvPr/>
        </p:nvSpPr>
        <p:spPr>
          <a:xfrm>
            <a:off x="341629" y="3473254"/>
            <a:ext cx="832279"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Benefits</a:t>
            </a:r>
          </a:p>
        </p:txBody>
      </p:sp>
      <p:sp>
        <p:nvSpPr>
          <p:cNvPr id="288" name="Isosceles Triangle 40"/>
          <p:cNvSpPr/>
          <p:nvPr/>
        </p:nvSpPr>
        <p:spPr>
          <a:xfrm rot="5400000">
            <a:off x="43818" y="566039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9" name="TextBox 288"/>
          <p:cNvSpPr txBox="1"/>
          <p:nvPr/>
        </p:nvSpPr>
        <p:spPr>
          <a:xfrm>
            <a:off x="298562" y="4729464"/>
            <a:ext cx="1944763"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Learning Components</a:t>
            </a:r>
          </a:p>
        </p:txBody>
      </p:sp>
      <p:sp>
        <p:nvSpPr>
          <p:cNvPr id="317" name="TextBox 316"/>
          <p:cNvSpPr txBox="1"/>
          <p:nvPr/>
        </p:nvSpPr>
        <p:spPr>
          <a:xfrm>
            <a:off x="145813" y="1408619"/>
            <a:ext cx="851515"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Foundational</a:t>
            </a:r>
          </a:p>
        </p:txBody>
      </p:sp>
      <p:sp>
        <p:nvSpPr>
          <p:cNvPr id="57" name="TextBox 56"/>
          <p:cNvSpPr txBox="1"/>
          <p:nvPr/>
        </p:nvSpPr>
        <p:spPr>
          <a:xfrm>
            <a:off x="5979523" y="1538365"/>
            <a:ext cx="877163"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Programming</a:t>
            </a:r>
          </a:p>
        </p:txBody>
      </p:sp>
      <p:grpSp>
        <p:nvGrpSpPr>
          <p:cNvPr id="3" name="Group 2"/>
          <p:cNvGrpSpPr>
            <a:grpSpLocks noChangeAspect="1"/>
          </p:cNvGrpSpPr>
          <p:nvPr/>
        </p:nvGrpSpPr>
        <p:grpSpPr>
          <a:xfrm>
            <a:off x="6101731" y="987856"/>
            <a:ext cx="566928" cy="549212"/>
            <a:chOff x="292196" y="3426079"/>
            <a:chExt cx="288472" cy="284989"/>
          </a:xfrm>
        </p:grpSpPr>
        <p:grpSp>
          <p:nvGrpSpPr>
            <p:cNvPr id="106" name="Group 105"/>
            <p:cNvGrpSpPr>
              <a:grpSpLocks noChangeAspect="1"/>
            </p:cNvGrpSpPr>
            <p:nvPr/>
          </p:nvGrpSpPr>
          <p:grpSpPr>
            <a:xfrm>
              <a:off x="292196" y="3426079"/>
              <a:ext cx="288472" cy="284989"/>
              <a:chOff x="2632787" y="1629410"/>
              <a:chExt cx="1817884" cy="1795938"/>
            </a:xfrm>
          </p:grpSpPr>
          <p:sp>
            <p:nvSpPr>
              <p:cNvPr id="116" name="Chord 11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Chord 11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07" name="Group 106"/>
            <p:cNvGrpSpPr>
              <a:grpSpLocks noChangeAspect="1"/>
            </p:cNvGrpSpPr>
            <p:nvPr/>
          </p:nvGrpSpPr>
          <p:grpSpPr>
            <a:xfrm>
              <a:off x="341650" y="3518118"/>
              <a:ext cx="184469" cy="124097"/>
              <a:chOff x="1011238" y="5345113"/>
              <a:chExt cx="611188" cy="411163"/>
            </a:xfrm>
          </p:grpSpPr>
          <p:sp>
            <p:nvSpPr>
              <p:cNvPr id="10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1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1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1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1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1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1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sp>
        <p:nvSpPr>
          <p:cNvPr id="58" name="TextBox 57"/>
          <p:cNvSpPr txBox="1"/>
          <p:nvPr/>
        </p:nvSpPr>
        <p:spPr>
          <a:xfrm>
            <a:off x="298562" y="7530702"/>
            <a:ext cx="2678803" cy="1515800"/>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Target Audience: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Vocational, 2-year and 4-year College, 4-Year University students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Prerequisites: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Basic programming</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Languages: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English</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Course Delivery: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Instructor-led </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Equipment: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FREE! Uses free online software tools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Estimated Time to Complete: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8 hours</a:t>
            </a:r>
          </a:p>
        </p:txBody>
      </p:sp>
      <p:sp>
        <p:nvSpPr>
          <p:cNvPr id="59" name="TextBox 58"/>
          <p:cNvSpPr txBox="1"/>
          <p:nvPr/>
        </p:nvSpPr>
        <p:spPr>
          <a:xfrm>
            <a:off x="418094" y="2434976"/>
            <a:ext cx="2487168" cy="923330"/>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ts val="70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The Experimenting with REST APIs using WebEx Teams workshop introduces you to the basic competencies needed to create applications and automate tasks using REST APIs, the most popular architecture for software integration in IT. </a:t>
            </a:r>
          </a:p>
        </p:txBody>
      </p:sp>
      <p:sp>
        <p:nvSpPr>
          <p:cNvPr id="60" name="TextBox 59"/>
          <p:cNvSpPr txBox="1"/>
          <p:nvPr/>
        </p:nvSpPr>
        <p:spPr>
          <a:xfrm>
            <a:off x="418094" y="3875609"/>
            <a:ext cx="2487168" cy="769441"/>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ts val="70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In one day students will learn and practice Python programming skills and tools, culminating in live interactions with the APIs on Cisco collaboration software using the WebEx Teams online platform. </a:t>
            </a:r>
          </a:p>
        </p:txBody>
      </p:sp>
      <p:sp>
        <p:nvSpPr>
          <p:cNvPr id="61" name="TextBox 60"/>
          <p:cNvSpPr txBox="1"/>
          <p:nvPr/>
        </p:nvSpPr>
        <p:spPr>
          <a:xfrm>
            <a:off x="86932" y="5104280"/>
            <a:ext cx="3042478" cy="2616101"/>
          </a:xfrm>
          <a:prstGeom prst="rect">
            <a:avLst/>
          </a:prstGeom>
          <a:noFill/>
        </p:spPr>
        <p:txBody>
          <a:bodyPr wrap="square" lIns="0" tIns="0" rIns="0" bIns="0" numCol="2" spcCol="91440" rtlCol="0">
            <a:spAutoFit/>
          </a:bodyPr>
          <a:lstStyle/>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Understand value, set-up and  use the most prevalent software language (Python) and tools for network programmability    (JSON, Postman).</a:t>
            </a:r>
          </a:p>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Understand the importance of participating in professional communities of practice when doing work in the software domain.</a:t>
            </a:r>
          </a:p>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endParaRPr lang="en-US" sz="1000" dirty="0">
              <a:solidFill>
                <a:srgbClr val="58585B"/>
              </a:solidFill>
            </a:endParaRPr>
          </a:p>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Join and engage in 3 professional communities of practice: GitHub, Stack Overflow and Cisco </a:t>
            </a:r>
            <a:r>
              <a:rPr kumimoji="0" lang="en-US" sz="1000" b="0" i="0" u="none" strike="noStrike" kern="1200" cap="none" spc="0" normalizeH="0" baseline="0" noProof="0" dirty="0" err="1">
                <a:ln>
                  <a:noFill/>
                </a:ln>
                <a:solidFill>
                  <a:srgbClr val="58585B"/>
                </a:solidFill>
                <a:effectLst/>
                <a:uLnTx/>
                <a:uFillTx/>
                <a:latin typeface="Arial" charset="0"/>
                <a:ea typeface="ＭＳ Ｐゴシック" pitchFamily="34" charset="-128"/>
                <a:cs typeface="+mn-cs"/>
              </a:rPr>
              <a:t>DevNet</a:t>
            </a: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a:t>
            </a:r>
          </a:p>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Describe the relevance of REST APIs architecture and perform basic software integration and automation using real-world APIs on an enterprise collaboration platform (WebEx Teams). </a:t>
            </a:r>
          </a:p>
          <a:p>
            <a:pPr marL="109728" marR="0" lvl="0" indent="-109728" algn="l" defTabSz="457200"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62" name="TextBox 61"/>
          <p:cNvSpPr txBox="1"/>
          <p:nvPr/>
        </p:nvSpPr>
        <p:spPr>
          <a:xfrm>
            <a:off x="3695082" y="7550679"/>
            <a:ext cx="2678803" cy="1631216"/>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Recommended Insertion Points: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PCAP Programming Essentials in Python, Connecting Things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Other Insertion Points: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IT Essentials, CCNA R&amp;S ITN </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Instructor Training Required:</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Required, self-paced options available</a:t>
            </a:r>
          </a:p>
          <a:p>
            <a:pPr marL="0" marR="0" lvl="0" indent="0" algn="l" defTabSz="457200" rtl="0" eaLnBrk="1" fontAlgn="base" latinLnBrk="0" hangingPunct="1">
              <a:lnSpc>
                <a:spcPct val="100000"/>
              </a:lnSpc>
              <a:spcBef>
                <a:spcPts val="0"/>
              </a:spcBef>
              <a:spcAft>
                <a:spcPts val="30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a:p>
            <a:pPr marL="0" marR="0" lvl="0" indent="0" algn="l" defTabSz="457200" rtl="0" eaLnBrk="1" fontAlgn="base" latinLnBrk="0" hangingPunct="1">
              <a:lnSpc>
                <a:spcPct val="100000"/>
              </a:lnSpc>
              <a:spcBef>
                <a:spcPts val="0"/>
              </a:spcBef>
              <a:spcAft>
                <a:spcPts val="30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pic>
        <p:nvPicPr>
          <p:cNvPr id="56" name="Picture 5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3949" y="2955624"/>
            <a:ext cx="3066964" cy="3316271"/>
          </a:xfrm>
          <a:prstGeom prst="rect">
            <a:avLst/>
          </a:prstGeom>
        </p:spPr>
      </p:pic>
    </p:spTree>
    <p:extLst>
      <p:ext uri="{BB962C8B-B14F-4D97-AF65-F5344CB8AC3E}">
        <p14:creationId xmlns:p14="http://schemas.microsoft.com/office/powerpoint/2010/main" val="391344813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7629" y="2007247"/>
            <a:ext cx="2860860" cy="5078797"/>
          </a:xfrm>
          <a:prstGeom prst="rect">
            <a:avLst/>
          </a:prstGeom>
        </p:spPr>
      </p:pic>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rPr>
              <a:t>CPP : Advanced Programming in C++</a:t>
            </a:r>
            <a:endParaRPr lang="fr-FR" sz="1200" dirty="0">
              <a:solidFill>
                <a:schemeClr val="bg1"/>
              </a:solidFill>
              <a:effectLst/>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188934"/>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188934"/>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2401619" cy="307777"/>
          </a:xfrm>
          <a:prstGeom prst="rect">
            <a:avLst/>
          </a:prstGeom>
          <a:noFill/>
        </p:spPr>
        <p:txBody>
          <a:bodyPr wrap="none" rtlCol="0" anchor="ctr">
            <a:spAutoFit/>
          </a:bodyPr>
          <a:lstStyle/>
          <a:p>
            <a:r>
              <a:rPr lang="fr-FR" sz="1400" dirty="0"/>
              <a:t>Présentation du programme</a:t>
            </a:r>
          </a:p>
        </p:txBody>
      </p:sp>
      <p:sp>
        <p:nvSpPr>
          <p:cNvPr id="281" name="Rectangle 280"/>
          <p:cNvSpPr/>
          <p:nvPr/>
        </p:nvSpPr>
        <p:spPr>
          <a:xfrm>
            <a:off x="165361" y="3512217"/>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57836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512217"/>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516686"/>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25508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193402"/>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sp>
        <p:nvSpPr>
          <p:cNvPr id="77" name="TextBox 76"/>
          <p:cNvSpPr txBox="1"/>
          <p:nvPr/>
        </p:nvSpPr>
        <p:spPr>
          <a:xfrm>
            <a:off x="421154" y="1418193"/>
            <a:ext cx="902811" cy="230832"/>
          </a:xfrm>
          <a:prstGeom prst="rect">
            <a:avLst/>
          </a:prstGeom>
          <a:noFill/>
        </p:spPr>
        <p:txBody>
          <a:bodyPr wrap="none" rtlCol="0">
            <a:spAutoFit/>
          </a:bodyPr>
          <a:lstStyle/>
          <a:p>
            <a:r>
              <a:rPr lang="fr-FR" sz="900" dirty="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506723" y="8525656"/>
            <a:ext cx="1120820" cy="369332"/>
          </a:xfrm>
          <a:prstGeom prst="rect">
            <a:avLst/>
          </a:prstGeom>
          <a:noFill/>
        </p:spPr>
        <p:txBody>
          <a:bodyPr wrap="none" rtlCol="0">
            <a:spAutoFit/>
          </a:bodyPr>
          <a:lstStyle/>
          <a:p>
            <a:pPr algn="ctr"/>
            <a:r>
              <a:rPr lang="fr-FR" sz="900" dirty="0">
                <a:solidFill>
                  <a:schemeClr val="bg1"/>
                </a:solidFill>
              </a:rPr>
              <a:t>Correspondant</a:t>
            </a:r>
          </a:p>
          <a:p>
            <a:pPr algn="ctr"/>
            <a:r>
              <a:rPr lang="fr-FR" sz="900" dirty="0">
                <a:solidFill>
                  <a:schemeClr val="bg1"/>
                </a:solidFill>
              </a:rPr>
              <a:t>à une certification</a:t>
            </a:r>
          </a:p>
        </p:txBody>
      </p:sp>
      <p:sp>
        <p:nvSpPr>
          <p:cNvPr id="53" name="TextBox 52"/>
          <p:cNvSpPr txBox="1"/>
          <p:nvPr/>
        </p:nvSpPr>
        <p:spPr>
          <a:xfrm>
            <a:off x="398023" y="2496898"/>
            <a:ext cx="2617190" cy="923330"/>
          </a:xfrm>
          <a:prstGeom prst="rect">
            <a:avLst/>
          </a:prstGeom>
          <a:noFill/>
        </p:spPr>
        <p:txBody>
          <a:bodyPr wrap="square" lIns="0" tIns="0" rIns="0" bIns="0" rtlCol="0">
            <a:spAutoFit/>
          </a:bodyPr>
          <a:lstStyle/>
          <a:p>
            <a:pPr>
              <a:spcAft>
                <a:spcPts val="700"/>
              </a:spcAft>
            </a:pPr>
            <a:r>
              <a:rPr lang="fr-FR" sz="1000" dirty="0"/>
              <a:t>Prépare les élèves à effectuer des tâches de programmation C++, à comprendre et à utiliser les méthodes et les catégories de modèles de propriété et la bibliothèque C++ STL, et à résoudre des problèmes de programmation courants et la partie E/S.</a:t>
            </a:r>
          </a:p>
        </p:txBody>
      </p:sp>
      <p:sp>
        <p:nvSpPr>
          <p:cNvPr id="54" name="TextBox 53"/>
          <p:cNvSpPr txBox="1"/>
          <p:nvPr/>
        </p:nvSpPr>
        <p:spPr>
          <a:xfrm>
            <a:off x="398023" y="3871235"/>
            <a:ext cx="2487168" cy="1231106"/>
          </a:xfrm>
          <a:prstGeom prst="rect">
            <a:avLst/>
          </a:prstGeom>
          <a:noFill/>
        </p:spPr>
        <p:txBody>
          <a:bodyPr wrap="square" lIns="0" tIns="0" rIns="0" bIns="0" rtlCol="0">
            <a:spAutoFit/>
          </a:bodyPr>
          <a:lstStyle/>
          <a:p>
            <a:pPr>
              <a:spcAft>
                <a:spcPts val="700"/>
              </a:spcAft>
            </a:pPr>
            <a:r>
              <a:rPr lang="fr-FR" sz="1000" dirty="0"/>
              <a:t>Ce cours permet d'acquérir les compétences nécessaires pour une carrière dans le domaine de la programmation. Il permet également de réussir dans des emplois liés au développement logiciel, à l'ingénierie réseau et à l'administration système. Il s'aligne sur la certification CPP-C++ Certified Professional Programmer.</a:t>
            </a:r>
          </a:p>
        </p:txBody>
      </p:sp>
      <p:sp>
        <p:nvSpPr>
          <p:cNvPr id="55" name="TextBox 54"/>
          <p:cNvSpPr txBox="1"/>
          <p:nvPr/>
        </p:nvSpPr>
        <p:spPr>
          <a:xfrm>
            <a:off x="395192" y="5611268"/>
            <a:ext cx="2487168" cy="71814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9 modules de contenu pédagogique interactif</a:t>
            </a:r>
          </a:p>
          <a:p>
            <a:pPr marL="109728" indent="-109728">
              <a:spcBef>
                <a:spcPts val="400"/>
              </a:spcBef>
              <a:buSzPct val="80000"/>
              <a:buFont typeface="Arial"/>
              <a:buChar char="•"/>
            </a:pPr>
            <a:r>
              <a:rPr lang="fr-FR" sz="1000" dirty="0"/>
              <a:t>65 ateliers pratiques</a:t>
            </a:r>
          </a:p>
          <a:p>
            <a:pPr marL="109728" indent="-109728">
              <a:spcBef>
                <a:spcPts val="400"/>
              </a:spcBef>
              <a:buSzPct val="80000"/>
              <a:buFont typeface="Arial"/>
              <a:buChar char="•"/>
            </a:pPr>
            <a:r>
              <a:rPr lang="fr-FR" sz="1000" dirty="0"/>
              <a:t>Examens par chapitre et examens finaux</a:t>
            </a:r>
          </a:p>
        </p:txBody>
      </p:sp>
      <p:sp>
        <p:nvSpPr>
          <p:cNvPr id="110" name="TextBox 109"/>
          <p:cNvSpPr txBox="1"/>
          <p:nvPr/>
        </p:nvSpPr>
        <p:spPr>
          <a:xfrm>
            <a:off x="269066" y="7498356"/>
            <a:ext cx="2881666" cy="1377300"/>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 </a:t>
            </a:r>
            <a:r>
              <a:rPr lang="fr-FR" sz="950" dirty="0">
                <a:solidFill>
                  <a:schemeClr val="bg1"/>
                </a:solidFill>
              </a:rPr>
              <a:t>étudiants en cycles universitaires de 2 ou 4 ans et au-delà</a:t>
            </a:r>
          </a:p>
          <a:p>
            <a:pPr>
              <a:spcBef>
                <a:spcPts val="0"/>
              </a:spcBef>
              <a:spcAft>
                <a:spcPts val="300"/>
              </a:spcAft>
            </a:pPr>
            <a:r>
              <a:rPr lang="fr-FR" sz="950" b="1" dirty="0">
                <a:solidFill>
                  <a:schemeClr val="bg1"/>
                </a:solidFill>
              </a:rPr>
              <a:t>Connaissances préalables requises :</a:t>
            </a:r>
            <a:r>
              <a:rPr lang="fr-FR" sz="950" dirty="0">
                <a:solidFill>
                  <a:schemeClr val="bg1"/>
                </a:solidFill>
              </a:rPr>
              <a:t> avoir suivi les cours CPA – Programming Essentials in C++, être titulaire de la certification CPA – Programming Essentials in C++ (ou équivalente)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Langues : </a:t>
            </a:r>
            <a:r>
              <a:rPr lang="fr-FR" sz="950" dirty="0">
                <a:solidFill>
                  <a:schemeClr val="bg1"/>
                </a:solidFill>
              </a:rPr>
              <a:t>anglais</a:t>
            </a:r>
          </a:p>
        </p:txBody>
      </p:sp>
      <p:sp>
        <p:nvSpPr>
          <p:cNvPr id="111" name="TextBox 110"/>
          <p:cNvSpPr txBox="1"/>
          <p:nvPr/>
        </p:nvSpPr>
        <p:spPr>
          <a:xfrm>
            <a:off x="3696615" y="7522328"/>
            <a:ext cx="2881666" cy="754053"/>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 : </a:t>
            </a:r>
            <a:r>
              <a:rPr lang="fr-FR" sz="950" dirty="0">
                <a:solidFill>
                  <a:schemeClr val="bg1"/>
                </a:solidFill>
              </a:rPr>
              <a:t>dispensée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Cours complémentaire recommandé </a:t>
            </a:r>
            <a:r>
              <a:rPr lang="fr-FR" sz="950" dirty="0">
                <a:solidFill>
                  <a:schemeClr val="bg1"/>
                </a:solidFill>
              </a:rPr>
              <a:t>: CCNP R&amp;S, NDG Linux I</a:t>
            </a:r>
          </a:p>
        </p:txBody>
      </p:sp>
      <p:pic>
        <p:nvPicPr>
          <p:cNvPr id="76" name="Picture 7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
        <p:nvSpPr>
          <p:cNvPr id="80" name="TextBox 79"/>
          <p:cNvSpPr txBox="1"/>
          <p:nvPr/>
        </p:nvSpPr>
        <p:spPr>
          <a:xfrm>
            <a:off x="5652303" y="1538365"/>
            <a:ext cx="973343" cy="230832"/>
          </a:xfrm>
          <a:prstGeom prst="rect">
            <a:avLst/>
          </a:prstGeom>
          <a:noFill/>
        </p:spPr>
        <p:txBody>
          <a:bodyPr wrap="none" rtlCol="0">
            <a:spAutoFit/>
          </a:bodyPr>
          <a:lstStyle/>
          <a:p>
            <a:pPr algn="ctr"/>
            <a:r>
              <a:rPr lang="fr-FR" sz="900" dirty="0">
                <a:solidFill>
                  <a:schemeClr val="bg1"/>
                </a:solidFill>
              </a:rPr>
              <a:t>Programmation</a:t>
            </a:r>
          </a:p>
        </p:txBody>
      </p:sp>
      <p:grpSp>
        <p:nvGrpSpPr>
          <p:cNvPr id="81" name="Group 80"/>
          <p:cNvGrpSpPr>
            <a:grpSpLocks noChangeAspect="1"/>
          </p:cNvGrpSpPr>
          <p:nvPr/>
        </p:nvGrpSpPr>
        <p:grpSpPr>
          <a:xfrm>
            <a:off x="5853534" y="987856"/>
            <a:ext cx="566928" cy="549212"/>
            <a:chOff x="292196" y="3426079"/>
            <a:chExt cx="288472" cy="284989"/>
          </a:xfrm>
        </p:grpSpPr>
        <p:grpSp>
          <p:nvGrpSpPr>
            <p:cNvPr id="82" name="Group 81"/>
            <p:cNvGrpSpPr>
              <a:grpSpLocks noChangeAspect="1"/>
            </p:cNvGrpSpPr>
            <p:nvPr/>
          </p:nvGrpSpPr>
          <p:grpSpPr>
            <a:xfrm>
              <a:off x="292196" y="3426079"/>
              <a:ext cx="288472" cy="284989"/>
              <a:chOff x="2632787" y="1629410"/>
              <a:chExt cx="1817884" cy="1795938"/>
            </a:xfrm>
          </p:grpSpPr>
          <p:sp>
            <p:nvSpPr>
              <p:cNvPr id="114" name="Chord 113"/>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Chord 114"/>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a:grpSpLocks noChangeAspect="1"/>
            </p:cNvGrpSpPr>
            <p:nvPr/>
          </p:nvGrpSpPr>
          <p:grpSpPr>
            <a:xfrm>
              <a:off x="341650" y="3518118"/>
              <a:ext cx="184469" cy="124097"/>
              <a:chOff x="1011238" y="5345113"/>
              <a:chExt cx="611188" cy="411163"/>
            </a:xfrm>
          </p:grpSpPr>
          <p:sp>
            <p:nvSpPr>
              <p:cNvPr id="84"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16" name="TextBox 115"/>
          <p:cNvSpPr txBox="1"/>
          <p:nvPr/>
        </p:nvSpPr>
        <p:spPr>
          <a:xfrm>
            <a:off x="4375674" y="8591293"/>
            <a:ext cx="716863" cy="230832"/>
          </a:xfrm>
          <a:prstGeom prst="rect">
            <a:avLst/>
          </a:prstGeom>
          <a:noFill/>
        </p:spPr>
        <p:txBody>
          <a:bodyPr wrap="none" rtlCol="0">
            <a:spAutoFit/>
          </a:bodyPr>
          <a:lstStyle/>
          <a:p>
            <a:r>
              <a:rPr lang="fr-FR" sz="900" dirty="0">
                <a:solidFill>
                  <a:schemeClr val="bg1"/>
                </a:solidFill>
              </a:rPr>
              <a:t>Partenaire</a:t>
            </a:r>
          </a:p>
        </p:txBody>
      </p:sp>
      <p:pic>
        <p:nvPicPr>
          <p:cNvPr id="117" name="Picture 1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44736" y="8505748"/>
            <a:ext cx="545283" cy="436226"/>
          </a:xfrm>
          <a:prstGeom prst="rect">
            <a:avLst/>
          </a:prstGeom>
        </p:spPr>
      </p:pic>
    </p:spTree>
    <p:extLst>
      <p:ext uri="{BB962C8B-B14F-4D97-AF65-F5344CB8AC3E}">
        <p14:creationId xmlns:p14="http://schemas.microsoft.com/office/powerpoint/2010/main" val="154524026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942704"/>
            <a:ext cx="6857999" cy="826654"/>
          </a:xfrm>
          <a:prstGeom prst="rect">
            <a:avLst/>
          </a:pr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rtl="0">
              <a:lnSpc>
                <a:spcPct val="115000"/>
              </a:lnSpc>
              <a:spcBef>
                <a:spcPts val="5"/>
              </a:spcBef>
              <a:spcAft>
                <a:spcPts val="0"/>
              </a:spcAft>
            </a:pPr>
            <a:r>
              <a:rPr lang="fr-FR" sz="2000">
                <a:solidFill>
                  <a:schemeClr val="bg1"/>
                </a:solidFill>
                <a:ea typeface="Arial" charset="0"/>
                <a:cs typeface="Arial" charset="0"/>
              </a:rPr>
              <a:t>CLP: Advanced Programming in C</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59327" y="5492462"/>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82250" y="5492462"/>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846980" cy="307777"/>
          </a:xfrm>
          <a:prstGeom prst="rect">
            <a:avLst/>
          </a:prstGeom>
          <a:noFill/>
        </p:spPr>
        <p:txBody>
          <a:bodyPr wrap="none" rtlCol="0" anchor="ctr">
            <a:spAutoFit/>
          </a:bodyPr>
          <a:lstStyle/>
          <a:p>
            <a:pPr rtl="0"/>
            <a:r>
              <a:rPr lang="fr-FR" sz="1400" dirty="0"/>
              <a:t>Présentation du programme</a:t>
            </a:r>
          </a:p>
        </p:txBody>
      </p:sp>
      <p:sp>
        <p:nvSpPr>
          <p:cNvPr id="281" name="Rectangle 280"/>
          <p:cNvSpPr/>
          <p:nvPr/>
        </p:nvSpPr>
        <p:spPr>
          <a:xfrm>
            <a:off x="163350" y="3936857"/>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86058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5633" y="3936857"/>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6551" y="3941326"/>
            <a:ext cx="832279" cy="307777"/>
          </a:xfrm>
          <a:prstGeom prst="rect">
            <a:avLst/>
          </a:prstGeom>
          <a:noFill/>
        </p:spPr>
        <p:txBody>
          <a:bodyPr wrap="none" rtlCol="0" anchor="ctr">
            <a:spAutoFit/>
          </a:bodyPr>
          <a:lstStyle/>
          <a:p>
            <a:pPr rtl="0"/>
            <a:r>
              <a:rPr lang="fr-FR" sz="1400" dirty="0">
                <a:solidFill>
                  <a:srgbClr val="FFFFFF"/>
                </a:solidFill>
              </a:rPr>
              <a:t>Avantages</a:t>
            </a:r>
          </a:p>
        </p:txBody>
      </p:sp>
      <p:sp>
        <p:nvSpPr>
          <p:cNvPr id="288" name="Isosceles Triangle 40"/>
          <p:cNvSpPr/>
          <p:nvPr/>
        </p:nvSpPr>
        <p:spPr>
          <a:xfrm rot="5400000">
            <a:off x="43818" y="542441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312076" y="5496930"/>
            <a:ext cx="1944763" cy="307777"/>
          </a:xfrm>
          <a:prstGeom prst="rect">
            <a:avLst/>
          </a:prstGeom>
          <a:noFill/>
        </p:spPr>
        <p:txBody>
          <a:bodyPr wrap="none" rtlCol="0" anchor="ctr">
            <a:spAutoFit/>
          </a:bodyPr>
          <a:lstStyle/>
          <a:p>
            <a:pPr rtl="0"/>
            <a:r>
              <a:rPr lang="fr-FR" sz="1400" dirty="0">
                <a:solidFill>
                  <a:srgbClr val="FFFFFF"/>
                </a:solidFill>
              </a:rPr>
              <a:t>Supports de formation</a:t>
            </a:r>
          </a:p>
        </p:txBody>
      </p:sp>
      <p:sp>
        <p:nvSpPr>
          <p:cNvPr id="305" name="Rectangle 304"/>
          <p:cNvSpPr/>
          <p:nvPr/>
        </p:nvSpPr>
        <p:spPr>
          <a:xfrm>
            <a:off x="0" y="7335949"/>
            <a:ext cx="6858000" cy="1790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 name="Group 6"/>
          <p:cNvGrpSpPr/>
          <p:nvPr/>
        </p:nvGrpSpPr>
        <p:grpSpPr>
          <a:xfrm>
            <a:off x="3015213" y="7000553"/>
            <a:ext cx="677027" cy="668854"/>
            <a:chOff x="3015213" y="7000553"/>
            <a:chExt cx="677027" cy="668854"/>
          </a:xfrm>
        </p:grpSpPr>
        <p:sp>
          <p:nvSpPr>
            <p:cNvPr id="308" name="Chord 307"/>
            <p:cNvSpPr/>
            <p:nvPr/>
          </p:nvSpPr>
          <p:spPr>
            <a:xfrm>
              <a:off x="3024154" y="7001321"/>
              <a:ext cx="668086" cy="66808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hord 308"/>
            <p:cNvSpPr/>
            <p:nvPr/>
          </p:nvSpPr>
          <p:spPr>
            <a:xfrm rot="10800000">
              <a:off x="3015213" y="7000553"/>
              <a:ext cx="668086" cy="668086"/>
            </a:xfrm>
            <a:prstGeom prst="chord">
              <a:avLst>
                <a:gd name="adj1" fmla="val 5467745"/>
                <a:gd name="adj2" fmla="val 1620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descr="icons-0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grpSp>
      <p:sp>
        <p:nvSpPr>
          <p:cNvPr id="77" name="TextBox 76"/>
          <p:cNvSpPr txBox="1"/>
          <p:nvPr/>
        </p:nvSpPr>
        <p:spPr>
          <a:xfrm>
            <a:off x="421154" y="1418193"/>
            <a:ext cx="902811" cy="230832"/>
          </a:xfrm>
          <a:prstGeom prst="rect">
            <a:avLst/>
          </a:prstGeom>
          <a:noFill/>
        </p:spPr>
        <p:txBody>
          <a:bodyPr wrap="none" rtlCol="0">
            <a:spAutoFit/>
          </a:bodyPr>
          <a:lstStyle/>
          <a:p>
            <a:pPr rtl="0"/>
            <a:r>
              <a:rPr lang="fr-FR" sz="900">
                <a:solidFill>
                  <a:schemeClr val="bg1"/>
                </a:solidFill>
              </a:rPr>
              <a:t>Career Ready</a:t>
            </a:r>
          </a:p>
        </p:txBody>
      </p:sp>
      <p:grpSp>
        <p:nvGrpSpPr>
          <p:cNvPr id="70" name="Group 69"/>
          <p:cNvGrpSpPr/>
          <p:nvPr/>
        </p:nvGrpSpPr>
        <p:grpSpPr>
          <a:xfrm>
            <a:off x="5141512" y="8500306"/>
            <a:ext cx="419712" cy="419712"/>
            <a:chOff x="2762594" y="1343553"/>
            <a:chExt cx="177346" cy="177346"/>
          </a:xfrm>
        </p:grpSpPr>
        <p:sp>
          <p:nvSpPr>
            <p:cNvPr id="71" name="Oval 7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a:extLst/>
          </p:spPr>
          <p:txBody>
            <a:bodyPr vert="horz" wrap="square" lIns="91436" tIns="45718" rIns="91436" bIns="45718" numCol="1" anchor="t" anchorCtr="0" compatLnSpc="1">
              <a:prstTxWarp prst="textNoShape">
                <a:avLst/>
              </a:prstTxWarp>
            </a:bodyPr>
            <a:lstStyle/>
            <a:p>
              <a:endParaRPr lang="en-US" dirty="0"/>
            </a:p>
          </p:txBody>
        </p:sp>
      </p:grpSp>
      <p:sp>
        <p:nvSpPr>
          <p:cNvPr id="78" name="TextBox 77"/>
          <p:cNvSpPr txBox="1"/>
          <p:nvPr/>
        </p:nvSpPr>
        <p:spPr>
          <a:xfrm>
            <a:off x="5661221" y="8525656"/>
            <a:ext cx="793807" cy="369332"/>
          </a:xfrm>
          <a:prstGeom prst="rect">
            <a:avLst/>
          </a:prstGeom>
          <a:noFill/>
        </p:spPr>
        <p:txBody>
          <a:bodyPr wrap="none" rtlCol="0">
            <a:spAutoFit/>
          </a:bodyPr>
          <a:lstStyle/>
          <a:p>
            <a:pPr algn="ctr" rtl="0"/>
            <a:r>
              <a:rPr lang="fr-FR" sz="900" dirty="0">
                <a:solidFill>
                  <a:schemeClr val="bg1"/>
                </a:solidFill>
              </a:rPr>
              <a:t>Correspondant</a:t>
            </a:r>
          </a:p>
          <a:p>
            <a:pPr algn="ctr" rtl="0"/>
            <a:r>
              <a:rPr lang="fr-FR" sz="900" dirty="0">
                <a:solidFill>
                  <a:schemeClr val="bg1"/>
                </a:solidFill>
              </a:rPr>
              <a:t> à une certification</a:t>
            </a:r>
          </a:p>
        </p:txBody>
      </p:sp>
      <p:sp>
        <p:nvSpPr>
          <p:cNvPr id="53" name="TextBox 52"/>
          <p:cNvSpPr txBox="1"/>
          <p:nvPr/>
        </p:nvSpPr>
        <p:spPr>
          <a:xfrm>
            <a:off x="398022" y="2485609"/>
            <a:ext cx="2670714" cy="1384995"/>
          </a:xfrm>
          <a:prstGeom prst="rect">
            <a:avLst/>
          </a:prstGeom>
          <a:noFill/>
        </p:spPr>
        <p:txBody>
          <a:bodyPr wrap="square" lIns="0" tIns="0" rIns="0" bIns="0" rtlCol="0">
            <a:spAutoFit/>
          </a:bodyPr>
          <a:lstStyle/>
          <a:p>
            <a:pPr rtl="0">
              <a:spcAft>
                <a:spcPts val="700"/>
              </a:spcAft>
            </a:pPr>
            <a:r>
              <a:rPr lang="fr-FR" sz="1000" dirty="0"/>
              <a:t>Il prépare les étudiants à réaliser des tâches de codage de niveau intermédiaire à avancé, par exemple, manipuler en langage C un nombre variable de paramètres (&lt;stdarg.h&gt;), des E/S détaillées (&lt;unistd.h&gt;), de la mémoire et des chaînes (&lt;string.h&gt;, etc.), des processus et des flux, des flottants et des entiers (&lt;math.h&gt;, &lt;fenv.h&gt;, &lt;inttypes.h&gt;, etc.) et des interfaces réseau.</a:t>
            </a:r>
          </a:p>
        </p:txBody>
      </p:sp>
      <p:sp>
        <p:nvSpPr>
          <p:cNvPr id="54" name="TextBox 53"/>
          <p:cNvSpPr txBox="1"/>
          <p:nvPr/>
        </p:nvSpPr>
        <p:spPr>
          <a:xfrm>
            <a:off x="420187" y="4294158"/>
            <a:ext cx="2714963" cy="1084912"/>
          </a:xfrm>
          <a:prstGeom prst="rect">
            <a:avLst/>
          </a:prstGeom>
          <a:noFill/>
        </p:spPr>
        <p:txBody>
          <a:bodyPr wrap="square" lIns="0" tIns="0" rIns="0" bIns="0" rtlCol="0">
            <a:spAutoFit/>
          </a:bodyPr>
          <a:lstStyle/>
          <a:p>
            <a:pPr rtl="0">
              <a:spcAft>
                <a:spcPts val="700"/>
              </a:spcAft>
            </a:pPr>
            <a:r>
              <a:rPr lang="fr-FR" sz="1000" dirty="0"/>
              <a:t>Lorsque vous découvrez la programmation en langage C, vous développez les notions de base </a:t>
            </a:r>
            <a:r>
              <a:rPr lang="fr-FR" sz="1050" dirty="0"/>
              <a:t>communes</a:t>
            </a:r>
            <a:r>
              <a:rPr lang="fr-FR" sz="1000" dirty="0"/>
              <a:t> à tous les langages de programmation. Vous apprenez à réfléchir en profondeur aux concepts de programmation. Le cours s'aligne sur la certification CPP – C Certified Professional Programmer.</a:t>
            </a:r>
          </a:p>
        </p:txBody>
      </p:sp>
      <p:sp>
        <p:nvSpPr>
          <p:cNvPr id="55" name="TextBox 54"/>
          <p:cNvSpPr txBox="1"/>
          <p:nvPr/>
        </p:nvSpPr>
        <p:spPr>
          <a:xfrm>
            <a:off x="425062" y="5982145"/>
            <a:ext cx="2599092" cy="648896"/>
          </a:xfrm>
          <a:prstGeom prst="rect">
            <a:avLst/>
          </a:prstGeom>
          <a:noFill/>
        </p:spPr>
        <p:txBody>
          <a:bodyPr wrap="square" lIns="0" tIns="0" rIns="0" bIns="0" numCol="1" spcCol="274320" rtlCol="0">
            <a:spAutoFit/>
          </a:bodyPr>
          <a:lstStyle/>
          <a:p>
            <a:pPr rtl="0">
              <a:spcAft>
                <a:spcPts val="700"/>
              </a:spcAft>
            </a:pPr>
            <a:r>
              <a:rPr lang="fr-FR" sz="1000" dirty="0"/>
              <a:t>• 8 modules de contenu pédagogique interactif</a:t>
            </a:r>
          </a:p>
          <a:p>
            <a:pPr rtl="0">
              <a:spcAft>
                <a:spcPts val="700"/>
              </a:spcAft>
            </a:pPr>
            <a:r>
              <a:rPr lang="fr-FR" sz="1000" dirty="0"/>
              <a:t>• 18 ateliers </a:t>
            </a:r>
            <a:r>
              <a:rPr lang="fr-FR" sz="1050" dirty="0"/>
              <a:t>pratiques</a:t>
            </a:r>
            <a:endParaRPr lang="fr-FR" sz="1000" dirty="0"/>
          </a:p>
          <a:p>
            <a:pPr rtl="0">
              <a:spcAft>
                <a:spcPts val="700"/>
              </a:spcAft>
            </a:pPr>
            <a:r>
              <a:rPr lang="fr-FR" sz="1000" dirty="0"/>
              <a:t>• Questionnaires, chapitres et examens finaux</a:t>
            </a:r>
          </a:p>
        </p:txBody>
      </p:sp>
      <p:sp>
        <p:nvSpPr>
          <p:cNvPr id="110" name="TextBox 109"/>
          <p:cNvSpPr txBox="1"/>
          <p:nvPr/>
        </p:nvSpPr>
        <p:spPr>
          <a:xfrm>
            <a:off x="269066" y="7498356"/>
            <a:ext cx="2881666" cy="1523494"/>
          </a:xfrm>
          <a:prstGeom prst="rect">
            <a:avLst/>
          </a:prstGeom>
          <a:noFill/>
        </p:spPr>
        <p:txBody>
          <a:bodyPr wrap="square" rtlCol="0">
            <a:spAutoFit/>
          </a:bodyPr>
          <a:lstStyle/>
          <a:p>
            <a:pPr rtl="0">
              <a:spcBef>
                <a:spcPts val="0"/>
              </a:spcBef>
              <a:spcAft>
                <a:spcPts val="300"/>
              </a:spcAft>
            </a:pPr>
            <a:r>
              <a:rPr lang="fr-FR" sz="950" b="1" dirty="0">
                <a:solidFill>
                  <a:schemeClr val="bg1"/>
                </a:solidFill>
              </a:rPr>
              <a:t>Public cible : </a:t>
            </a:r>
            <a:r>
              <a:rPr lang="fr-FR" sz="950" dirty="0">
                <a:solidFill>
                  <a:schemeClr val="bg1"/>
                </a:solidFill>
              </a:rPr>
              <a:t>étudiants en cycles universitaires de </a:t>
            </a:r>
            <a:br>
              <a:rPr lang="fr-FR" sz="950" dirty="0">
                <a:solidFill>
                  <a:schemeClr val="bg1"/>
                </a:solidFill>
              </a:rPr>
            </a:br>
            <a:r>
              <a:rPr lang="fr-FR" sz="950" dirty="0">
                <a:solidFill>
                  <a:schemeClr val="bg1"/>
                </a:solidFill>
              </a:rPr>
              <a:t>2 ou 4 ans et au-delà</a:t>
            </a:r>
          </a:p>
          <a:p>
            <a:pPr rtl="0">
              <a:spcBef>
                <a:spcPts val="0"/>
              </a:spcBef>
              <a:spcAft>
                <a:spcPts val="300"/>
              </a:spcAft>
            </a:pPr>
            <a:r>
              <a:rPr lang="fr-FR" sz="950" b="1" dirty="0">
                <a:solidFill>
                  <a:schemeClr val="bg1"/>
                </a:solidFill>
              </a:rPr>
              <a:t>Connaissances préalables requises : </a:t>
            </a:r>
            <a:r>
              <a:rPr lang="fr-FR" sz="950" dirty="0">
                <a:solidFill>
                  <a:schemeClr val="bg1"/>
                </a:solidFill>
              </a:rPr>
              <a:t>avoir suivi les cours CLA – Programming Essentials in C, être titulaire de la certification CLA ou posséder des connaissances de C équivalentes</a:t>
            </a:r>
          </a:p>
          <a:p>
            <a:pPr rtl="0">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rtl="0">
              <a:spcBef>
                <a:spcPts val="0"/>
              </a:spcBef>
              <a:spcAft>
                <a:spcPts val="300"/>
              </a:spcAft>
            </a:pPr>
            <a:r>
              <a:rPr lang="fr-FR" sz="950" b="1" dirty="0">
                <a:solidFill>
                  <a:schemeClr val="bg1"/>
                </a:solidFill>
              </a:rPr>
              <a:t>Langue : </a:t>
            </a:r>
            <a:r>
              <a:rPr lang="fr-FR" sz="950" dirty="0">
                <a:solidFill>
                  <a:schemeClr val="bg1"/>
                </a:solidFill>
              </a:rPr>
              <a:t>anglais</a:t>
            </a:r>
          </a:p>
        </p:txBody>
      </p:sp>
      <p:sp>
        <p:nvSpPr>
          <p:cNvPr id="111" name="TextBox 110"/>
          <p:cNvSpPr txBox="1"/>
          <p:nvPr/>
        </p:nvSpPr>
        <p:spPr>
          <a:xfrm>
            <a:off x="3696614" y="7522328"/>
            <a:ext cx="3001897" cy="754053"/>
          </a:xfrm>
          <a:prstGeom prst="rect">
            <a:avLst/>
          </a:prstGeom>
          <a:noFill/>
        </p:spPr>
        <p:txBody>
          <a:bodyPr wrap="square" rtlCol="0">
            <a:spAutoFit/>
          </a:bodyPr>
          <a:lstStyle/>
          <a:p>
            <a:pPr rtl="0">
              <a:spcBef>
                <a:spcPts val="0"/>
              </a:spcBef>
              <a:spcAft>
                <a:spcPts val="300"/>
              </a:spcAft>
            </a:pPr>
            <a:r>
              <a:rPr lang="fr-FR" sz="950" b="1" dirty="0">
                <a:solidFill>
                  <a:schemeClr val="bg1"/>
                </a:solidFill>
              </a:rPr>
              <a:t>Mode de formation : </a:t>
            </a:r>
            <a:r>
              <a:rPr lang="fr-FR" sz="950" dirty="0">
                <a:solidFill>
                  <a:schemeClr val="bg1"/>
                </a:solidFill>
              </a:rPr>
              <a:t>dispensée par un instructeur</a:t>
            </a:r>
          </a:p>
          <a:p>
            <a:pPr rtl="0">
              <a:spcBef>
                <a:spcPts val="0"/>
              </a:spcBef>
              <a:spcAft>
                <a:spcPts val="300"/>
              </a:spcAft>
            </a:pPr>
            <a:r>
              <a:rPr lang="fr-FR" sz="950" b="1" dirty="0">
                <a:solidFill>
                  <a:schemeClr val="bg1"/>
                </a:solidFill>
              </a:rPr>
              <a:t>Durée totale estimée : </a:t>
            </a:r>
            <a:r>
              <a:rPr lang="fr-FR" sz="950" dirty="0">
                <a:solidFill>
                  <a:schemeClr val="bg1"/>
                </a:solidFill>
              </a:rPr>
              <a:t>70 heures</a:t>
            </a:r>
          </a:p>
          <a:p>
            <a:pPr rtl="0">
              <a:spcBef>
                <a:spcPts val="0"/>
              </a:spcBef>
              <a:spcAft>
                <a:spcPts val="300"/>
              </a:spcAft>
            </a:pPr>
            <a:r>
              <a:rPr lang="fr-FR" sz="950" b="1" dirty="0">
                <a:solidFill>
                  <a:schemeClr val="bg1"/>
                </a:solidFill>
              </a:rPr>
              <a:t>Cours complémentaire recommandé : </a:t>
            </a:r>
            <a:r>
              <a:rPr lang="fr-FR" sz="950" dirty="0">
                <a:solidFill>
                  <a:schemeClr val="bg1"/>
                </a:solidFill>
              </a:rPr>
              <a:t>CCNP R&amp;S, NDG Linux I</a:t>
            </a:r>
          </a:p>
        </p:txBody>
      </p:sp>
      <p:pic>
        <p:nvPicPr>
          <p:cNvPr id="76" name="Picture 7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
        <p:nvSpPr>
          <p:cNvPr id="80" name="TextBox 79"/>
          <p:cNvSpPr txBox="1"/>
          <p:nvPr/>
        </p:nvSpPr>
        <p:spPr>
          <a:xfrm>
            <a:off x="5644324" y="1538365"/>
            <a:ext cx="973344" cy="230832"/>
          </a:xfrm>
          <a:prstGeom prst="rect">
            <a:avLst/>
          </a:prstGeom>
          <a:noFill/>
        </p:spPr>
        <p:txBody>
          <a:bodyPr wrap="none" rtlCol="0">
            <a:spAutoFit/>
          </a:bodyPr>
          <a:lstStyle/>
          <a:p>
            <a:pPr algn="ctr" rtl="0"/>
            <a:r>
              <a:rPr lang="fr-FR" sz="900" dirty="0">
                <a:solidFill>
                  <a:schemeClr val="bg1"/>
                </a:solidFill>
              </a:rPr>
              <a:t>Programmation</a:t>
            </a:r>
          </a:p>
        </p:txBody>
      </p:sp>
      <p:grpSp>
        <p:nvGrpSpPr>
          <p:cNvPr id="81" name="Group 80"/>
          <p:cNvGrpSpPr>
            <a:grpSpLocks noChangeAspect="1"/>
          </p:cNvGrpSpPr>
          <p:nvPr/>
        </p:nvGrpSpPr>
        <p:grpSpPr>
          <a:xfrm>
            <a:off x="5853534" y="987856"/>
            <a:ext cx="566928" cy="549212"/>
            <a:chOff x="292196" y="3426079"/>
            <a:chExt cx="288472" cy="284989"/>
          </a:xfrm>
        </p:grpSpPr>
        <p:grpSp>
          <p:nvGrpSpPr>
            <p:cNvPr id="82" name="Group 81"/>
            <p:cNvGrpSpPr>
              <a:grpSpLocks noChangeAspect="1"/>
            </p:cNvGrpSpPr>
            <p:nvPr/>
          </p:nvGrpSpPr>
          <p:grpSpPr>
            <a:xfrm>
              <a:off x="292196" y="3426079"/>
              <a:ext cx="288472" cy="284989"/>
              <a:chOff x="2632787" y="1629410"/>
              <a:chExt cx="1817884" cy="1795938"/>
            </a:xfrm>
          </p:grpSpPr>
          <p:sp>
            <p:nvSpPr>
              <p:cNvPr id="114" name="Chord 113"/>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Chord 114"/>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a:grpSpLocks noChangeAspect="1"/>
            </p:cNvGrpSpPr>
            <p:nvPr/>
          </p:nvGrpSpPr>
          <p:grpSpPr>
            <a:xfrm>
              <a:off x="341650" y="3518118"/>
              <a:ext cx="184469" cy="124097"/>
              <a:chOff x="1011238" y="5345113"/>
              <a:chExt cx="611188" cy="411163"/>
            </a:xfrm>
          </p:grpSpPr>
          <p:sp>
            <p:nvSpPr>
              <p:cNvPr id="84"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16" name="TextBox 115"/>
          <p:cNvSpPr txBox="1"/>
          <p:nvPr/>
        </p:nvSpPr>
        <p:spPr>
          <a:xfrm>
            <a:off x="4375674" y="8591293"/>
            <a:ext cx="562975" cy="230832"/>
          </a:xfrm>
          <a:prstGeom prst="rect">
            <a:avLst/>
          </a:prstGeom>
          <a:noFill/>
        </p:spPr>
        <p:txBody>
          <a:bodyPr wrap="none" rtlCol="0">
            <a:spAutoFit/>
          </a:bodyPr>
          <a:lstStyle/>
          <a:p>
            <a:pPr rtl="0"/>
            <a:r>
              <a:rPr lang="fr-FR" sz="900">
                <a:solidFill>
                  <a:schemeClr val="bg1"/>
                </a:solidFill>
              </a:rPr>
              <a:t>Partenaire</a:t>
            </a:r>
          </a:p>
        </p:txBody>
      </p:sp>
      <p:pic>
        <p:nvPicPr>
          <p:cNvPr id="117" name="Picture 1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44736" y="8505748"/>
            <a:ext cx="545283" cy="436226"/>
          </a:xfrm>
          <a:prstGeom prst="rect">
            <a:avLst/>
          </a:prstGeom>
        </p:spPr>
      </p:pic>
      <p:pic>
        <p:nvPicPr>
          <p:cNvPr id="58" name="Picture 57">
            <a:extLst>
              <a:ext uri="{FF2B5EF4-FFF2-40B4-BE49-F238E27FC236}">
                <a16:creationId xmlns:a16="http://schemas.microsoft.com/office/drawing/2014/main" id="{5EF535F8-AA39-444E-BAA2-E8D7494A8500}"/>
              </a:ext>
            </a:extLst>
          </p:cNvPr>
          <p:cNvPicPr>
            <a:picLocks noChangeAspect="1"/>
          </p:cNvPicPr>
          <p:nvPr/>
        </p:nvPicPr>
        <p:blipFill rotWithShape="1">
          <a:blip r:embed="rId5"/>
          <a:srcRect l="2155"/>
          <a:stretch/>
        </p:blipFill>
        <p:spPr>
          <a:xfrm>
            <a:off x="3581135" y="2067912"/>
            <a:ext cx="3285478" cy="4862475"/>
          </a:xfrm>
          <a:prstGeom prst="rect">
            <a:avLst/>
          </a:prstGeom>
        </p:spPr>
      </p:pic>
    </p:spTree>
    <p:extLst>
      <p:ext uri="{BB962C8B-B14F-4D97-AF65-F5344CB8AC3E}">
        <p14:creationId xmlns:p14="http://schemas.microsoft.com/office/powerpoint/2010/main" val="3253018813"/>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663210" y="3811200"/>
            <a:ext cx="3642023" cy="646331"/>
          </a:xfrm>
          <a:prstGeom prst="rect">
            <a:avLst/>
          </a:prstGeom>
          <a:noFill/>
        </p:spPr>
        <p:txBody>
          <a:bodyPr wrap="square" rtlCol="0">
            <a:noAutofit/>
          </a:bodyPr>
          <a:lstStyle/>
          <a:p>
            <a:pPr algn="ctr"/>
            <a:r>
              <a:rPr lang="fr-FR" sz="3600" dirty="0">
                <a:solidFill>
                  <a:schemeClr val="bg1"/>
                </a:solidFill>
              </a:rPr>
              <a:t>Cours de business</a:t>
            </a:r>
          </a:p>
        </p:txBody>
      </p:sp>
      <p:grpSp>
        <p:nvGrpSpPr>
          <p:cNvPr id="19" name="Group 18"/>
          <p:cNvGrpSpPr>
            <a:grpSpLocks noChangeAspect="1"/>
          </p:cNvGrpSpPr>
          <p:nvPr/>
        </p:nvGrpSpPr>
        <p:grpSpPr>
          <a:xfrm>
            <a:off x="2880716" y="2208705"/>
            <a:ext cx="1207008" cy="1192436"/>
            <a:chOff x="3869597" y="1141032"/>
            <a:chExt cx="288472" cy="284989"/>
          </a:xfrm>
        </p:grpSpPr>
        <p:grpSp>
          <p:nvGrpSpPr>
            <p:cNvPr id="20" name="Group 19"/>
            <p:cNvGrpSpPr>
              <a:grpSpLocks noChangeAspect="1"/>
            </p:cNvGrpSpPr>
            <p:nvPr/>
          </p:nvGrpSpPr>
          <p:grpSpPr>
            <a:xfrm>
              <a:off x="3869597" y="1141032"/>
              <a:ext cx="288472" cy="284989"/>
              <a:chOff x="2632787" y="1629410"/>
              <a:chExt cx="1817884" cy="1795938"/>
            </a:xfrm>
          </p:grpSpPr>
          <p:sp>
            <p:nvSpPr>
              <p:cNvPr id="28" name="Chord 2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ord 2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a:grpSpLocks noChangeAspect="1"/>
            </p:cNvGrpSpPr>
            <p:nvPr/>
          </p:nvGrpSpPr>
          <p:grpSpPr>
            <a:xfrm>
              <a:off x="3918564" y="1196843"/>
              <a:ext cx="188750" cy="182880"/>
              <a:chOff x="3687763" y="5326063"/>
              <a:chExt cx="663575" cy="642937"/>
            </a:xfrm>
          </p:grpSpPr>
          <p:sp>
            <p:nvSpPr>
              <p:cNvPr id="22" name="AutoShape 36"/>
              <p:cNvSpPr>
                <a:spLocks noChangeAspect="1" noChangeArrowheads="1" noTextEdit="1"/>
              </p:cNvSpPr>
              <p:nvPr/>
            </p:nvSpPr>
            <p:spPr bwMode="auto">
              <a:xfrm>
                <a:off x="3687763" y="5326063"/>
                <a:ext cx="663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8"/>
              <p:cNvSpPr>
                <a:spLocks/>
              </p:cNvSpPr>
              <p:nvPr/>
            </p:nvSpPr>
            <p:spPr bwMode="auto">
              <a:xfrm>
                <a:off x="3687763" y="5326063"/>
                <a:ext cx="642938" cy="387350"/>
              </a:xfrm>
              <a:custGeom>
                <a:avLst/>
                <a:gdLst>
                  <a:gd name="T0" fmla="*/ 2508 w 3773"/>
                  <a:gd name="T1" fmla="*/ 0 h 2274"/>
                  <a:gd name="T2" fmla="*/ 2872 w 3773"/>
                  <a:gd name="T3" fmla="*/ 364 h 2274"/>
                  <a:gd name="T4" fmla="*/ 1615 w 3773"/>
                  <a:gd name="T5" fmla="*/ 1504 h 2274"/>
                  <a:gd name="T6" fmla="*/ 845 w 3773"/>
                  <a:gd name="T7" fmla="*/ 1955 h 2274"/>
                  <a:gd name="T8" fmla="*/ 0 w 3773"/>
                  <a:gd name="T9" fmla="*/ 2274 h 2274"/>
                  <a:gd name="T10" fmla="*/ 909 w 3773"/>
                  <a:gd name="T11" fmla="*/ 2129 h 2274"/>
                  <a:gd name="T12" fmla="*/ 1792 w 3773"/>
                  <a:gd name="T13" fmla="*/ 1830 h 2274"/>
                  <a:gd name="T14" fmla="*/ 3390 w 3773"/>
                  <a:gd name="T15" fmla="*/ 881 h 2274"/>
                  <a:gd name="T16" fmla="*/ 3773 w 3773"/>
                  <a:gd name="T17" fmla="*/ 1263 h 2274"/>
                  <a:gd name="T18" fmla="*/ 3773 w 3773"/>
                  <a:gd name="T19" fmla="*/ 0 h 2274"/>
                  <a:gd name="T20" fmla="*/ 2508 w 3773"/>
                  <a:gd name="T21" fmla="*/ 0 h 2274"/>
                  <a:gd name="T22" fmla="*/ 2508 w 3773"/>
                  <a:gd name="T23" fmla="*/ 0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3" h="2274">
                    <a:moveTo>
                      <a:pt x="2508" y="0"/>
                    </a:moveTo>
                    <a:cubicBezTo>
                      <a:pt x="2872" y="364"/>
                      <a:pt x="2872" y="364"/>
                      <a:pt x="2872" y="364"/>
                    </a:cubicBezTo>
                    <a:cubicBezTo>
                      <a:pt x="2517" y="792"/>
                      <a:pt x="2090" y="1178"/>
                      <a:pt x="1615" y="1504"/>
                    </a:cubicBezTo>
                    <a:cubicBezTo>
                      <a:pt x="1371" y="1672"/>
                      <a:pt x="1114" y="1824"/>
                      <a:pt x="845" y="1955"/>
                    </a:cubicBezTo>
                    <a:cubicBezTo>
                      <a:pt x="576" y="2086"/>
                      <a:pt x="295" y="2198"/>
                      <a:pt x="0" y="2274"/>
                    </a:cubicBezTo>
                    <a:cubicBezTo>
                      <a:pt x="305" y="2259"/>
                      <a:pt x="609" y="2205"/>
                      <a:pt x="909" y="2129"/>
                    </a:cubicBezTo>
                    <a:cubicBezTo>
                      <a:pt x="1209" y="2052"/>
                      <a:pt x="1503" y="1951"/>
                      <a:pt x="1792" y="1830"/>
                    </a:cubicBezTo>
                    <a:cubicBezTo>
                      <a:pt x="2356" y="1592"/>
                      <a:pt x="2897" y="1278"/>
                      <a:pt x="3390" y="881"/>
                    </a:cubicBezTo>
                    <a:cubicBezTo>
                      <a:pt x="3773" y="1263"/>
                      <a:pt x="3773" y="1263"/>
                      <a:pt x="3773" y="1263"/>
                    </a:cubicBezTo>
                    <a:cubicBezTo>
                      <a:pt x="3773" y="0"/>
                      <a:pt x="3773" y="0"/>
                      <a:pt x="3773" y="0"/>
                    </a:cubicBezTo>
                    <a:cubicBezTo>
                      <a:pt x="2508" y="0"/>
                      <a:pt x="2508" y="0"/>
                      <a:pt x="2508" y="0"/>
                    </a:cubicBezTo>
                    <a:cubicBezTo>
                      <a:pt x="2508" y="0"/>
                      <a:pt x="2508" y="0"/>
                      <a:pt x="25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39"/>
              <p:cNvSpPr>
                <a:spLocks/>
              </p:cNvSpPr>
              <p:nvPr/>
            </p:nvSpPr>
            <p:spPr bwMode="auto">
              <a:xfrm>
                <a:off x="4160838" y="5583238"/>
                <a:ext cx="190500" cy="385762"/>
              </a:xfrm>
              <a:custGeom>
                <a:avLst/>
                <a:gdLst>
                  <a:gd name="T0" fmla="*/ 0 w 120"/>
                  <a:gd name="T1" fmla="*/ 0 h 243"/>
                  <a:gd name="T2" fmla="*/ 120 w 120"/>
                  <a:gd name="T3" fmla="*/ 0 h 243"/>
                  <a:gd name="T4" fmla="*/ 120 w 120"/>
                  <a:gd name="T5" fmla="*/ 243 h 243"/>
                  <a:gd name="T6" fmla="*/ 0 w 120"/>
                  <a:gd name="T7" fmla="*/ 243 h 243"/>
                  <a:gd name="T8" fmla="*/ 0 w 120"/>
                  <a:gd name="T9" fmla="*/ 0 h 243"/>
                  <a:gd name="T10" fmla="*/ 0 w 120"/>
                  <a:gd name="T11" fmla="*/ 0 h 243"/>
                </a:gdLst>
                <a:ahLst/>
                <a:cxnLst>
                  <a:cxn ang="0">
                    <a:pos x="T0" y="T1"/>
                  </a:cxn>
                  <a:cxn ang="0">
                    <a:pos x="T2" y="T3"/>
                  </a:cxn>
                  <a:cxn ang="0">
                    <a:pos x="T4" y="T5"/>
                  </a:cxn>
                  <a:cxn ang="0">
                    <a:pos x="T6" y="T7"/>
                  </a:cxn>
                  <a:cxn ang="0">
                    <a:pos x="T8" y="T9"/>
                  </a:cxn>
                  <a:cxn ang="0">
                    <a:pos x="T10" y="T11"/>
                  </a:cxn>
                </a:cxnLst>
                <a:rect l="0" t="0" r="r" b="b"/>
                <a:pathLst>
                  <a:path w="120" h="243">
                    <a:moveTo>
                      <a:pt x="0" y="0"/>
                    </a:moveTo>
                    <a:lnTo>
                      <a:pt x="120" y="0"/>
                    </a:lnTo>
                    <a:lnTo>
                      <a:pt x="120" y="243"/>
                    </a:lnTo>
                    <a:lnTo>
                      <a:pt x="0" y="243"/>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0"/>
              <p:cNvSpPr>
                <a:spLocks/>
              </p:cNvSpPr>
              <p:nvPr/>
            </p:nvSpPr>
            <p:spPr bwMode="auto">
              <a:xfrm>
                <a:off x="3929063" y="5705475"/>
                <a:ext cx="188913" cy="263525"/>
              </a:xfrm>
              <a:custGeom>
                <a:avLst/>
                <a:gdLst>
                  <a:gd name="T0" fmla="*/ 0 w 119"/>
                  <a:gd name="T1" fmla="*/ 0 h 166"/>
                  <a:gd name="T2" fmla="*/ 119 w 119"/>
                  <a:gd name="T3" fmla="*/ 0 h 166"/>
                  <a:gd name="T4" fmla="*/ 119 w 119"/>
                  <a:gd name="T5" fmla="*/ 166 h 166"/>
                  <a:gd name="T6" fmla="*/ 0 w 119"/>
                  <a:gd name="T7" fmla="*/ 166 h 166"/>
                  <a:gd name="T8" fmla="*/ 0 w 119"/>
                  <a:gd name="T9" fmla="*/ 0 h 166"/>
                  <a:gd name="T10" fmla="*/ 0 w 119"/>
                  <a:gd name="T11" fmla="*/ 0 h 166"/>
                </a:gdLst>
                <a:ahLst/>
                <a:cxnLst>
                  <a:cxn ang="0">
                    <a:pos x="T0" y="T1"/>
                  </a:cxn>
                  <a:cxn ang="0">
                    <a:pos x="T2" y="T3"/>
                  </a:cxn>
                  <a:cxn ang="0">
                    <a:pos x="T4" y="T5"/>
                  </a:cxn>
                  <a:cxn ang="0">
                    <a:pos x="T6" y="T7"/>
                  </a:cxn>
                  <a:cxn ang="0">
                    <a:pos x="T8" y="T9"/>
                  </a:cxn>
                  <a:cxn ang="0">
                    <a:pos x="T10" y="T11"/>
                  </a:cxn>
                </a:cxnLst>
                <a:rect l="0" t="0" r="r" b="b"/>
                <a:pathLst>
                  <a:path w="119" h="166">
                    <a:moveTo>
                      <a:pt x="0" y="0"/>
                    </a:moveTo>
                    <a:lnTo>
                      <a:pt x="119" y="0"/>
                    </a:lnTo>
                    <a:lnTo>
                      <a:pt x="119" y="166"/>
                    </a:lnTo>
                    <a:lnTo>
                      <a:pt x="0" y="166"/>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1"/>
              <p:cNvSpPr>
                <a:spLocks/>
              </p:cNvSpPr>
              <p:nvPr/>
            </p:nvSpPr>
            <p:spPr bwMode="auto">
              <a:xfrm>
                <a:off x="3706813" y="5775325"/>
                <a:ext cx="188913" cy="193675"/>
              </a:xfrm>
              <a:custGeom>
                <a:avLst/>
                <a:gdLst>
                  <a:gd name="T0" fmla="*/ 0 w 119"/>
                  <a:gd name="T1" fmla="*/ 0 h 122"/>
                  <a:gd name="T2" fmla="*/ 119 w 119"/>
                  <a:gd name="T3" fmla="*/ 0 h 122"/>
                  <a:gd name="T4" fmla="*/ 119 w 119"/>
                  <a:gd name="T5" fmla="*/ 122 h 122"/>
                  <a:gd name="T6" fmla="*/ 0 w 119"/>
                  <a:gd name="T7" fmla="*/ 122 h 122"/>
                  <a:gd name="T8" fmla="*/ 0 w 119"/>
                  <a:gd name="T9" fmla="*/ 0 h 122"/>
                  <a:gd name="T10" fmla="*/ 0 w 119"/>
                  <a:gd name="T11" fmla="*/ 0 h 122"/>
                </a:gdLst>
                <a:ahLst/>
                <a:cxnLst>
                  <a:cxn ang="0">
                    <a:pos x="T0" y="T1"/>
                  </a:cxn>
                  <a:cxn ang="0">
                    <a:pos x="T2" y="T3"/>
                  </a:cxn>
                  <a:cxn ang="0">
                    <a:pos x="T4" y="T5"/>
                  </a:cxn>
                  <a:cxn ang="0">
                    <a:pos x="T6" y="T7"/>
                  </a:cxn>
                  <a:cxn ang="0">
                    <a:pos x="T8" y="T9"/>
                  </a:cxn>
                  <a:cxn ang="0">
                    <a:pos x="T10" y="T11"/>
                  </a:cxn>
                </a:cxnLst>
                <a:rect l="0" t="0" r="r" b="b"/>
                <a:pathLst>
                  <a:path w="119" h="122">
                    <a:moveTo>
                      <a:pt x="0" y="0"/>
                    </a:moveTo>
                    <a:lnTo>
                      <a:pt x="119" y="0"/>
                    </a:lnTo>
                    <a:lnTo>
                      <a:pt x="119" y="122"/>
                    </a:lnTo>
                    <a:lnTo>
                      <a:pt x="0" y="122"/>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2"/>
              <p:cNvSpPr>
                <a:spLocks/>
              </p:cNvSpPr>
              <p:nvPr/>
            </p:nvSpPr>
            <p:spPr bwMode="auto">
              <a:xfrm>
                <a:off x="3929063" y="5705475"/>
                <a:ext cx="95250" cy="263525"/>
              </a:xfrm>
              <a:custGeom>
                <a:avLst/>
                <a:gdLst>
                  <a:gd name="T0" fmla="*/ 0 w 60"/>
                  <a:gd name="T1" fmla="*/ 0 h 166"/>
                  <a:gd name="T2" fmla="*/ 60 w 60"/>
                  <a:gd name="T3" fmla="*/ 0 h 166"/>
                  <a:gd name="T4" fmla="*/ 60 w 60"/>
                  <a:gd name="T5" fmla="*/ 166 h 166"/>
                  <a:gd name="T6" fmla="*/ 0 w 60"/>
                  <a:gd name="T7" fmla="*/ 166 h 166"/>
                  <a:gd name="T8" fmla="*/ 0 w 60"/>
                  <a:gd name="T9" fmla="*/ 0 h 166"/>
                  <a:gd name="T10" fmla="*/ 0 w 60"/>
                  <a:gd name="T11" fmla="*/ 0 h 166"/>
                </a:gdLst>
                <a:ahLst/>
                <a:cxnLst>
                  <a:cxn ang="0">
                    <a:pos x="T0" y="T1"/>
                  </a:cxn>
                  <a:cxn ang="0">
                    <a:pos x="T2" y="T3"/>
                  </a:cxn>
                  <a:cxn ang="0">
                    <a:pos x="T4" y="T5"/>
                  </a:cxn>
                  <a:cxn ang="0">
                    <a:pos x="T6" y="T7"/>
                  </a:cxn>
                  <a:cxn ang="0">
                    <a:pos x="T8" y="T9"/>
                  </a:cxn>
                  <a:cxn ang="0">
                    <a:pos x="T10" y="T11"/>
                  </a:cxn>
                </a:cxnLst>
                <a:rect l="0" t="0" r="r" b="b"/>
                <a:pathLst>
                  <a:path w="60" h="166">
                    <a:moveTo>
                      <a:pt x="0" y="0"/>
                    </a:moveTo>
                    <a:lnTo>
                      <a:pt x="60" y="0"/>
                    </a:lnTo>
                    <a:lnTo>
                      <a:pt x="60" y="166"/>
                    </a:lnTo>
                    <a:lnTo>
                      <a:pt x="0" y="166"/>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pic>
        <p:nvPicPr>
          <p:cNvPr id="30" name="Picture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86311744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5946" y="2032675"/>
            <a:ext cx="2908089" cy="4960961"/>
          </a:xfrm>
          <a:prstGeom prst="rect">
            <a:avLst/>
          </a:prstGeom>
        </p:spPr>
      </p:pic>
      <p:sp>
        <p:nvSpPr>
          <p:cNvPr id="312" name="Rectangle 311"/>
          <p:cNvSpPr/>
          <p:nvPr/>
        </p:nvSpPr>
        <p:spPr>
          <a:xfrm>
            <a:off x="0" y="7346459"/>
            <a:ext cx="6858000" cy="1790646"/>
          </a:xfrm>
          <a:prstGeom prst="rect">
            <a:avLst/>
          </a:prstGeom>
          <a:solidFill>
            <a:srgbClr val="70C3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rgbClr val="70AA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Be Your Own Boss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780489" y="1538365"/>
            <a:ext cx="652743" cy="230832"/>
          </a:xfrm>
          <a:prstGeom prst="rect">
            <a:avLst/>
          </a:prstGeom>
          <a:noFill/>
        </p:spPr>
        <p:txBody>
          <a:bodyPr wrap="none" rtlCol="0">
            <a:spAutoFit/>
          </a:bodyPr>
          <a:lstStyle/>
          <a:p>
            <a:r>
              <a:rPr lang="fr-FR" sz="900" dirty="0">
                <a:solidFill>
                  <a:schemeClr val="bg1"/>
                </a:solidFill>
              </a:rPr>
              <a:t>Business</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5826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5826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02304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08919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023045"/>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027514"/>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42441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6273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768159" cy="230832"/>
          </a:xfrm>
          <a:prstGeom prst="rect">
            <a:avLst/>
          </a:prstGeom>
          <a:noFill/>
        </p:spPr>
        <p:txBody>
          <a:bodyPr wrap="none" rtlCol="0">
            <a:spAutoFit/>
          </a:bodyPr>
          <a:lstStyle/>
          <a:p>
            <a:r>
              <a:rPr lang="fr-FR" sz="900" dirty="0" err="1">
                <a:solidFill>
                  <a:schemeClr val="bg1"/>
                </a:solidFill>
              </a:rPr>
              <a:t>Exploratory</a:t>
            </a:r>
            <a:endParaRPr lang="fr-FR" sz="900" dirty="0">
              <a:solidFill>
                <a:schemeClr val="bg1"/>
              </a:solidFill>
            </a:endParaRPr>
          </a:p>
        </p:txBody>
      </p:sp>
      <p:grpSp>
        <p:nvGrpSpPr>
          <p:cNvPr id="5" name="Group 4"/>
          <p:cNvGrpSpPr>
            <a:grpSpLocks noChangeAspect="1"/>
          </p:cNvGrpSpPr>
          <p:nvPr/>
        </p:nvGrpSpPr>
        <p:grpSpPr>
          <a:xfrm>
            <a:off x="5824885" y="999198"/>
            <a:ext cx="557784" cy="551050"/>
            <a:chOff x="3869597" y="1141032"/>
            <a:chExt cx="288472" cy="284989"/>
          </a:xfrm>
        </p:grpSpPr>
        <p:grpSp>
          <p:nvGrpSpPr>
            <p:cNvPr id="70" name="Group 69"/>
            <p:cNvGrpSpPr>
              <a:grpSpLocks noChangeAspect="1"/>
            </p:cNvGrpSpPr>
            <p:nvPr/>
          </p:nvGrpSpPr>
          <p:grpSpPr>
            <a:xfrm>
              <a:off x="3869597" y="1141032"/>
              <a:ext cx="288472" cy="284989"/>
              <a:chOff x="2632787" y="1629410"/>
              <a:chExt cx="1817884" cy="1795938"/>
            </a:xfrm>
          </p:grpSpPr>
          <p:sp>
            <p:nvSpPr>
              <p:cNvPr id="105" name="Chord 104"/>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Chord 105"/>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p:cNvGrpSpPr>
              <a:grpSpLocks noChangeAspect="1"/>
            </p:cNvGrpSpPr>
            <p:nvPr/>
          </p:nvGrpSpPr>
          <p:grpSpPr>
            <a:xfrm>
              <a:off x="3918564" y="1196843"/>
              <a:ext cx="188750" cy="182880"/>
              <a:chOff x="3687763" y="5326063"/>
              <a:chExt cx="663575" cy="642937"/>
            </a:xfrm>
          </p:grpSpPr>
          <p:sp>
            <p:nvSpPr>
              <p:cNvPr id="73" name="AutoShape 36"/>
              <p:cNvSpPr>
                <a:spLocks noChangeAspect="1" noChangeArrowheads="1" noTextEdit="1"/>
              </p:cNvSpPr>
              <p:nvPr/>
            </p:nvSpPr>
            <p:spPr bwMode="auto">
              <a:xfrm>
                <a:off x="3687763" y="5326063"/>
                <a:ext cx="663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8"/>
              <p:cNvSpPr>
                <a:spLocks/>
              </p:cNvSpPr>
              <p:nvPr/>
            </p:nvSpPr>
            <p:spPr bwMode="auto">
              <a:xfrm>
                <a:off x="3687763" y="5326063"/>
                <a:ext cx="642938" cy="387350"/>
              </a:xfrm>
              <a:custGeom>
                <a:avLst/>
                <a:gdLst>
                  <a:gd name="T0" fmla="*/ 2508 w 3773"/>
                  <a:gd name="T1" fmla="*/ 0 h 2274"/>
                  <a:gd name="T2" fmla="*/ 2872 w 3773"/>
                  <a:gd name="T3" fmla="*/ 364 h 2274"/>
                  <a:gd name="T4" fmla="*/ 1615 w 3773"/>
                  <a:gd name="T5" fmla="*/ 1504 h 2274"/>
                  <a:gd name="T6" fmla="*/ 845 w 3773"/>
                  <a:gd name="T7" fmla="*/ 1955 h 2274"/>
                  <a:gd name="T8" fmla="*/ 0 w 3773"/>
                  <a:gd name="T9" fmla="*/ 2274 h 2274"/>
                  <a:gd name="T10" fmla="*/ 909 w 3773"/>
                  <a:gd name="T11" fmla="*/ 2129 h 2274"/>
                  <a:gd name="T12" fmla="*/ 1792 w 3773"/>
                  <a:gd name="T13" fmla="*/ 1830 h 2274"/>
                  <a:gd name="T14" fmla="*/ 3390 w 3773"/>
                  <a:gd name="T15" fmla="*/ 881 h 2274"/>
                  <a:gd name="T16" fmla="*/ 3773 w 3773"/>
                  <a:gd name="T17" fmla="*/ 1263 h 2274"/>
                  <a:gd name="T18" fmla="*/ 3773 w 3773"/>
                  <a:gd name="T19" fmla="*/ 0 h 2274"/>
                  <a:gd name="T20" fmla="*/ 2508 w 3773"/>
                  <a:gd name="T21" fmla="*/ 0 h 2274"/>
                  <a:gd name="T22" fmla="*/ 2508 w 3773"/>
                  <a:gd name="T23" fmla="*/ 0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3" h="2274">
                    <a:moveTo>
                      <a:pt x="2508" y="0"/>
                    </a:moveTo>
                    <a:cubicBezTo>
                      <a:pt x="2872" y="364"/>
                      <a:pt x="2872" y="364"/>
                      <a:pt x="2872" y="364"/>
                    </a:cubicBezTo>
                    <a:cubicBezTo>
                      <a:pt x="2517" y="792"/>
                      <a:pt x="2090" y="1178"/>
                      <a:pt x="1615" y="1504"/>
                    </a:cubicBezTo>
                    <a:cubicBezTo>
                      <a:pt x="1371" y="1672"/>
                      <a:pt x="1114" y="1824"/>
                      <a:pt x="845" y="1955"/>
                    </a:cubicBezTo>
                    <a:cubicBezTo>
                      <a:pt x="576" y="2086"/>
                      <a:pt x="295" y="2198"/>
                      <a:pt x="0" y="2274"/>
                    </a:cubicBezTo>
                    <a:cubicBezTo>
                      <a:pt x="305" y="2259"/>
                      <a:pt x="609" y="2205"/>
                      <a:pt x="909" y="2129"/>
                    </a:cubicBezTo>
                    <a:cubicBezTo>
                      <a:pt x="1209" y="2052"/>
                      <a:pt x="1503" y="1951"/>
                      <a:pt x="1792" y="1830"/>
                    </a:cubicBezTo>
                    <a:cubicBezTo>
                      <a:pt x="2356" y="1592"/>
                      <a:pt x="2897" y="1278"/>
                      <a:pt x="3390" y="881"/>
                    </a:cubicBezTo>
                    <a:cubicBezTo>
                      <a:pt x="3773" y="1263"/>
                      <a:pt x="3773" y="1263"/>
                      <a:pt x="3773" y="1263"/>
                    </a:cubicBezTo>
                    <a:cubicBezTo>
                      <a:pt x="3773" y="0"/>
                      <a:pt x="3773" y="0"/>
                      <a:pt x="3773" y="0"/>
                    </a:cubicBezTo>
                    <a:cubicBezTo>
                      <a:pt x="2508" y="0"/>
                      <a:pt x="2508" y="0"/>
                      <a:pt x="2508" y="0"/>
                    </a:cubicBezTo>
                    <a:cubicBezTo>
                      <a:pt x="2508" y="0"/>
                      <a:pt x="2508" y="0"/>
                      <a:pt x="25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39"/>
              <p:cNvSpPr>
                <a:spLocks/>
              </p:cNvSpPr>
              <p:nvPr/>
            </p:nvSpPr>
            <p:spPr bwMode="auto">
              <a:xfrm>
                <a:off x="4160838" y="5583238"/>
                <a:ext cx="190500" cy="385762"/>
              </a:xfrm>
              <a:custGeom>
                <a:avLst/>
                <a:gdLst>
                  <a:gd name="T0" fmla="*/ 0 w 120"/>
                  <a:gd name="T1" fmla="*/ 0 h 243"/>
                  <a:gd name="T2" fmla="*/ 120 w 120"/>
                  <a:gd name="T3" fmla="*/ 0 h 243"/>
                  <a:gd name="T4" fmla="*/ 120 w 120"/>
                  <a:gd name="T5" fmla="*/ 243 h 243"/>
                  <a:gd name="T6" fmla="*/ 0 w 120"/>
                  <a:gd name="T7" fmla="*/ 243 h 243"/>
                  <a:gd name="T8" fmla="*/ 0 w 120"/>
                  <a:gd name="T9" fmla="*/ 0 h 243"/>
                  <a:gd name="T10" fmla="*/ 0 w 120"/>
                  <a:gd name="T11" fmla="*/ 0 h 243"/>
                </a:gdLst>
                <a:ahLst/>
                <a:cxnLst>
                  <a:cxn ang="0">
                    <a:pos x="T0" y="T1"/>
                  </a:cxn>
                  <a:cxn ang="0">
                    <a:pos x="T2" y="T3"/>
                  </a:cxn>
                  <a:cxn ang="0">
                    <a:pos x="T4" y="T5"/>
                  </a:cxn>
                  <a:cxn ang="0">
                    <a:pos x="T6" y="T7"/>
                  </a:cxn>
                  <a:cxn ang="0">
                    <a:pos x="T8" y="T9"/>
                  </a:cxn>
                  <a:cxn ang="0">
                    <a:pos x="T10" y="T11"/>
                  </a:cxn>
                </a:cxnLst>
                <a:rect l="0" t="0" r="r" b="b"/>
                <a:pathLst>
                  <a:path w="120" h="243">
                    <a:moveTo>
                      <a:pt x="0" y="0"/>
                    </a:moveTo>
                    <a:lnTo>
                      <a:pt x="120" y="0"/>
                    </a:lnTo>
                    <a:lnTo>
                      <a:pt x="120" y="243"/>
                    </a:lnTo>
                    <a:lnTo>
                      <a:pt x="0" y="243"/>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40"/>
              <p:cNvSpPr>
                <a:spLocks/>
              </p:cNvSpPr>
              <p:nvPr/>
            </p:nvSpPr>
            <p:spPr bwMode="auto">
              <a:xfrm>
                <a:off x="3929063" y="5705475"/>
                <a:ext cx="188913" cy="263525"/>
              </a:xfrm>
              <a:custGeom>
                <a:avLst/>
                <a:gdLst>
                  <a:gd name="T0" fmla="*/ 0 w 119"/>
                  <a:gd name="T1" fmla="*/ 0 h 166"/>
                  <a:gd name="T2" fmla="*/ 119 w 119"/>
                  <a:gd name="T3" fmla="*/ 0 h 166"/>
                  <a:gd name="T4" fmla="*/ 119 w 119"/>
                  <a:gd name="T5" fmla="*/ 166 h 166"/>
                  <a:gd name="T6" fmla="*/ 0 w 119"/>
                  <a:gd name="T7" fmla="*/ 166 h 166"/>
                  <a:gd name="T8" fmla="*/ 0 w 119"/>
                  <a:gd name="T9" fmla="*/ 0 h 166"/>
                  <a:gd name="T10" fmla="*/ 0 w 119"/>
                  <a:gd name="T11" fmla="*/ 0 h 166"/>
                </a:gdLst>
                <a:ahLst/>
                <a:cxnLst>
                  <a:cxn ang="0">
                    <a:pos x="T0" y="T1"/>
                  </a:cxn>
                  <a:cxn ang="0">
                    <a:pos x="T2" y="T3"/>
                  </a:cxn>
                  <a:cxn ang="0">
                    <a:pos x="T4" y="T5"/>
                  </a:cxn>
                  <a:cxn ang="0">
                    <a:pos x="T6" y="T7"/>
                  </a:cxn>
                  <a:cxn ang="0">
                    <a:pos x="T8" y="T9"/>
                  </a:cxn>
                  <a:cxn ang="0">
                    <a:pos x="T10" y="T11"/>
                  </a:cxn>
                </a:cxnLst>
                <a:rect l="0" t="0" r="r" b="b"/>
                <a:pathLst>
                  <a:path w="119" h="166">
                    <a:moveTo>
                      <a:pt x="0" y="0"/>
                    </a:moveTo>
                    <a:lnTo>
                      <a:pt x="119" y="0"/>
                    </a:lnTo>
                    <a:lnTo>
                      <a:pt x="119" y="166"/>
                    </a:lnTo>
                    <a:lnTo>
                      <a:pt x="0" y="166"/>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41"/>
              <p:cNvSpPr>
                <a:spLocks/>
              </p:cNvSpPr>
              <p:nvPr/>
            </p:nvSpPr>
            <p:spPr bwMode="auto">
              <a:xfrm>
                <a:off x="3706813" y="5775325"/>
                <a:ext cx="188913" cy="193675"/>
              </a:xfrm>
              <a:custGeom>
                <a:avLst/>
                <a:gdLst>
                  <a:gd name="T0" fmla="*/ 0 w 119"/>
                  <a:gd name="T1" fmla="*/ 0 h 122"/>
                  <a:gd name="T2" fmla="*/ 119 w 119"/>
                  <a:gd name="T3" fmla="*/ 0 h 122"/>
                  <a:gd name="T4" fmla="*/ 119 w 119"/>
                  <a:gd name="T5" fmla="*/ 122 h 122"/>
                  <a:gd name="T6" fmla="*/ 0 w 119"/>
                  <a:gd name="T7" fmla="*/ 122 h 122"/>
                  <a:gd name="T8" fmla="*/ 0 w 119"/>
                  <a:gd name="T9" fmla="*/ 0 h 122"/>
                  <a:gd name="T10" fmla="*/ 0 w 119"/>
                  <a:gd name="T11" fmla="*/ 0 h 122"/>
                </a:gdLst>
                <a:ahLst/>
                <a:cxnLst>
                  <a:cxn ang="0">
                    <a:pos x="T0" y="T1"/>
                  </a:cxn>
                  <a:cxn ang="0">
                    <a:pos x="T2" y="T3"/>
                  </a:cxn>
                  <a:cxn ang="0">
                    <a:pos x="T4" y="T5"/>
                  </a:cxn>
                  <a:cxn ang="0">
                    <a:pos x="T6" y="T7"/>
                  </a:cxn>
                  <a:cxn ang="0">
                    <a:pos x="T8" y="T9"/>
                  </a:cxn>
                  <a:cxn ang="0">
                    <a:pos x="T10" y="T11"/>
                  </a:cxn>
                </a:cxnLst>
                <a:rect l="0" t="0" r="r" b="b"/>
                <a:pathLst>
                  <a:path w="119" h="122">
                    <a:moveTo>
                      <a:pt x="0" y="0"/>
                    </a:moveTo>
                    <a:lnTo>
                      <a:pt x="119" y="0"/>
                    </a:lnTo>
                    <a:lnTo>
                      <a:pt x="119" y="122"/>
                    </a:lnTo>
                    <a:lnTo>
                      <a:pt x="0" y="122"/>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42"/>
              <p:cNvSpPr>
                <a:spLocks/>
              </p:cNvSpPr>
              <p:nvPr/>
            </p:nvSpPr>
            <p:spPr bwMode="auto">
              <a:xfrm>
                <a:off x="3929063" y="5705475"/>
                <a:ext cx="95250" cy="263525"/>
              </a:xfrm>
              <a:custGeom>
                <a:avLst/>
                <a:gdLst>
                  <a:gd name="T0" fmla="*/ 0 w 60"/>
                  <a:gd name="T1" fmla="*/ 0 h 166"/>
                  <a:gd name="T2" fmla="*/ 60 w 60"/>
                  <a:gd name="T3" fmla="*/ 0 h 166"/>
                  <a:gd name="T4" fmla="*/ 60 w 60"/>
                  <a:gd name="T5" fmla="*/ 166 h 166"/>
                  <a:gd name="T6" fmla="*/ 0 w 60"/>
                  <a:gd name="T7" fmla="*/ 166 h 166"/>
                  <a:gd name="T8" fmla="*/ 0 w 60"/>
                  <a:gd name="T9" fmla="*/ 0 h 166"/>
                  <a:gd name="T10" fmla="*/ 0 w 60"/>
                  <a:gd name="T11" fmla="*/ 0 h 166"/>
                </a:gdLst>
                <a:ahLst/>
                <a:cxnLst>
                  <a:cxn ang="0">
                    <a:pos x="T0" y="T1"/>
                  </a:cxn>
                  <a:cxn ang="0">
                    <a:pos x="T2" y="T3"/>
                  </a:cxn>
                  <a:cxn ang="0">
                    <a:pos x="T4" y="T5"/>
                  </a:cxn>
                  <a:cxn ang="0">
                    <a:pos x="T6" y="T7"/>
                  </a:cxn>
                  <a:cxn ang="0">
                    <a:pos x="T8" y="T9"/>
                  </a:cxn>
                  <a:cxn ang="0">
                    <a:pos x="T10" y="T11"/>
                  </a:cxn>
                </a:cxnLst>
                <a:rect l="0" t="0" r="r" b="b"/>
                <a:pathLst>
                  <a:path w="60" h="166">
                    <a:moveTo>
                      <a:pt x="0" y="0"/>
                    </a:moveTo>
                    <a:lnTo>
                      <a:pt x="60" y="0"/>
                    </a:lnTo>
                    <a:lnTo>
                      <a:pt x="60" y="166"/>
                    </a:lnTo>
                    <a:lnTo>
                      <a:pt x="0" y="166"/>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08" name="TextBox 107"/>
          <p:cNvSpPr txBox="1">
            <a:spLocks noChangeAspect="1"/>
          </p:cNvSpPr>
          <p:nvPr/>
        </p:nvSpPr>
        <p:spPr>
          <a:xfrm>
            <a:off x="393700" y="2522783"/>
            <a:ext cx="2487168" cy="1320874"/>
          </a:xfrm>
          <a:prstGeom prst="rect">
            <a:avLst/>
          </a:prstGeom>
          <a:noFill/>
        </p:spPr>
        <p:txBody>
          <a:bodyPr wrap="square" lIns="0" tIns="0" rIns="0" bIns="0" rtlCol="0">
            <a:spAutoFit/>
          </a:bodyPr>
          <a:lstStyle/>
          <a:p>
            <a:pPr>
              <a:spcAft>
                <a:spcPts val="700"/>
              </a:spcAft>
            </a:pPr>
            <a:r>
              <a:rPr lang="fr-FR" sz="1000" dirty="0"/>
              <a:t>La série Be </a:t>
            </a:r>
            <a:r>
              <a:rPr lang="fr-FR" sz="1000" dirty="0" err="1"/>
              <a:t>Your</a:t>
            </a:r>
            <a:r>
              <a:rPr lang="fr-FR" sz="1000" dirty="0"/>
              <a:t> </a:t>
            </a:r>
            <a:r>
              <a:rPr lang="fr-FR" sz="1000" dirty="0" err="1"/>
              <a:t>Own</a:t>
            </a:r>
            <a:r>
              <a:rPr lang="fr-FR" sz="1000" dirty="0"/>
              <a:t> Boss/</a:t>
            </a:r>
            <a:r>
              <a:rPr lang="fr-FR" sz="1000" dirty="0" err="1"/>
              <a:t>Technopreneur</a:t>
            </a:r>
            <a:r>
              <a:rPr lang="fr-FR" sz="1000" dirty="0"/>
              <a:t> offre les lignes directrices, les connaissances approfondies et les conseils nécessaires pour créer une entreprise prospère dans le secteur des technologies. </a:t>
            </a:r>
          </a:p>
          <a:p>
            <a:pPr>
              <a:spcAft>
                <a:spcPts val="700"/>
              </a:spcAft>
            </a:pPr>
            <a:r>
              <a:rPr lang="fr-FR" sz="1000" dirty="0"/>
              <a:t>Elle s'appuie sur des vidéos d'entrepreneurs du monde entier qui partagent les leçons tirées de leur parcours vers le succès. </a:t>
            </a:r>
          </a:p>
        </p:txBody>
      </p:sp>
      <p:sp>
        <p:nvSpPr>
          <p:cNvPr id="109" name="TextBox 108"/>
          <p:cNvSpPr txBox="1">
            <a:spLocks noChangeAspect="1"/>
          </p:cNvSpPr>
          <p:nvPr/>
        </p:nvSpPr>
        <p:spPr>
          <a:xfrm>
            <a:off x="402057" y="4448825"/>
            <a:ext cx="2487168" cy="769441"/>
          </a:xfrm>
          <a:prstGeom prst="rect">
            <a:avLst/>
          </a:prstGeom>
          <a:noFill/>
        </p:spPr>
        <p:txBody>
          <a:bodyPr wrap="square" lIns="0" tIns="0" rIns="0" bIns="0" rtlCol="0">
            <a:spAutoFit/>
          </a:bodyPr>
          <a:lstStyle/>
          <a:p>
            <a:pPr>
              <a:spcAft>
                <a:spcPts val="700"/>
              </a:spcAft>
            </a:pPr>
            <a:r>
              <a:rPr lang="fr-FR" sz="1000" dirty="0"/>
              <a:t>Étudiants en technologie intéressés par le développement des compétences et méthodes entrepreneuriales nécessaires pour lancer une entreprise dans le domaine des technologies et garantir sa croissance.</a:t>
            </a:r>
          </a:p>
        </p:txBody>
      </p:sp>
      <p:sp>
        <p:nvSpPr>
          <p:cNvPr id="110" name="TextBox 109"/>
          <p:cNvSpPr txBox="1">
            <a:spLocks noChangeAspect="1"/>
          </p:cNvSpPr>
          <p:nvPr/>
        </p:nvSpPr>
        <p:spPr>
          <a:xfrm>
            <a:off x="402057" y="5828753"/>
            <a:ext cx="2771002" cy="914400"/>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1000" dirty="0"/>
              <a:t>8 modules</a:t>
            </a:r>
          </a:p>
          <a:p>
            <a:pPr marL="109728" indent="-109728">
              <a:spcBef>
                <a:spcPts val="400"/>
              </a:spcBef>
              <a:buSzPct val="80000"/>
              <a:buFont typeface="Arial"/>
              <a:buChar char="•"/>
            </a:pPr>
            <a:r>
              <a:rPr lang="fr-FR" sz="1000" dirty="0"/>
              <a:t>Vidéos rassemblant les témoignages de « Techno-entrepreneurs »</a:t>
            </a:r>
          </a:p>
          <a:p>
            <a:pPr marL="109728" indent="-109728">
              <a:spcBef>
                <a:spcPts val="400"/>
              </a:spcBef>
              <a:buSzPct val="80000"/>
              <a:buFont typeface="Arial"/>
              <a:buChar char="•"/>
            </a:pPr>
            <a:r>
              <a:rPr lang="fr-FR" sz="1000" dirty="0"/>
              <a:t>Questionnaires et enquêtes pour chaque module</a:t>
            </a:r>
          </a:p>
        </p:txBody>
      </p:sp>
      <p:sp>
        <p:nvSpPr>
          <p:cNvPr id="111" name="TextBox 110"/>
          <p:cNvSpPr txBox="1"/>
          <p:nvPr/>
        </p:nvSpPr>
        <p:spPr>
          <a:xfrm>
            <a:off x="393699" y="7583317"/>
            <a:ext cx="3884789" cy="1400383"/>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 </a:t>
            </a:r>
            <a:r>
              <a:rPr lang="fr-FR" sz="1000" dirty="0">
                <a:solidFill>
                  <a:schemeClr val="bg1"/>
                </a:solidFill>
              </a:rPr>
              <a:t>: tout public</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non</a:t>
            </a:r>
          </a:p>
          <a:p>
            <a:pPr>
              <a:spcBef>
                <a:spcPts val="0"/>
              </a:spcBef>
              <a:spcAft>
                <a:spcPts val="300"/>
              </a:spcAft>
            </a:pPr>
            <a:r>
              <a:rPr lang="fr-FR" sz="1000" b="1" dirty="0">
                <a:solidFill>
                  <a:schemeClr val="bg1"/>
                </a:solidFill>
              </a:rPr>
              <a:t>Langue</a:t>
            </a:r>
            <a:r>
              <a:rPr lang="fr-FR" sz="1000" dirty="0">
                <a:solidFill>
                  <a:schemeClr val="bg1"/>
                </a:solidFill>
              </a:rPr>
              <a:t> : anglais</a:t>
            </a:r>
          </a:p>
          <a:p>
            <a:pPr>
              <a:spcBef>
                <a:spcPts val="0"/>
              </a:spcBef>
              <a:spcAft>
                <a:spcPts val="300"/>
              </a:spcAft>
            </a:pPr>
            <a:r>
              <a:rPr lang="fr-FR" sz="1000" b="1" dirty="0">
                <a:solidFill>
                  <a:schemeClr val="bg1"/>
                </a:solidFill>
              </a:rPr>
              <a:t>Mode de formation </a:t>
            </a:r>
            <a:r>
              <a:rPr lang="fr-FR" sz="1000" dirty="0">
                <a:solidFill>
                  <a:schemeClr val="bg1"/>
                </a:solidFill>
              </a:rPr>
              <a:t>: dispensée par un instructeur ou autonome</a:t>
            </a:r>
          </a:p>
          <a:p>
            <a:pPr>
              <a:spcBef>
                <a:spcPts val="0"/>
              </a:spcBef>
              <a:spcAft>
                <a:spcPts val="300"/>
              </a:spcAft>
            </a:pPr>
            <a:r>
              <a:rPr lang="fr-FR" sz="1000" b="1" dirty="0">
                <a:solidFill>
                  <a:schemeClr val="bg1"/>
                </a:solidFill>
              </a:rPr>
              <a:t>Durée totale estimée : </a:t>
            </a:r>
            <a:r>
              <a:rPr lang="fr-FR" sz="1000" dirty="0">
                <a:solidFill>
                  <a:schemeClr val="bg1"/>
                </a:solidFill>
              </a:rPr>
              <a:t>8 heures</a:t>
            </a:r>
          </a:p>
          <a:p>
            <a:pPr>
              <a:spcBef>
                <a:spcPts val="0"/>
              </a:spcBef>
              <a:spcAft>
                <a:spcPts val="300"/>
              </a:spcAft>
            </a:pPr>
            <a:r>
              <a:rPr lang="fr-FR" sz="1000" b="1" dirty="0">
                <a:solidFill>
                  <a:schemeClr val="bg1"/>
                </a:solidFill>
              </a:rPr>
              <a:t>Formation complémentaire recommandée : </a:t>
            </a:r>
            <a:r>
              <a:rPr lang="fr-FR" sz="1000" dirty="0">
                <a:solidFill>
                  <a:schemeClr val="bg1"/>
                </a:solidFill>
              </a:rPr>
              <a:t>Entrepreneurship</a:t>
            </a:r>
          </a:p>
        </p:txBody>
      </p:sp>
      <p:pic>
        <p:nvPicPr>
          <p:cNvPr id="48" name="Pictur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8068162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cstate="print">
            <a:extLst>
              <a:ext uri="{28A0092B-C50C-407E-A947-70E740481C1C}">
                <a14:useLocalDpi xmlns:a14="http://schemas.microsoft.com/office/drawing/2010/main"/>
              </a:ext>
            </a:extLst>
          </a:blip>
          <a:srcRect t="-220"/>
          <a:stretch/>
        </p:blipFill>
        <p:spPr>
          <a:xfrm>
            <a:off x="3757109" y="2044460"/>
            <a:ext cx="2912566" cy="4951662"/>
          </a:xfrm>
          <a:prstGeom prst="rect">
            <a:avLst/>
          </a:prstGeom>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Entrepreneurship</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436934"/>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436934"/>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356612"/>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42275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356612"/>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361081"/>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50308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441402"/>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52" name="TextBox 51"/>
          <p:cNvSpPr txBox="1"/>
          <p:nvPr/>
        </p:nvSpPr>
        <p:spPr>
          <a:xfrm>
            <a:off x="421154" y="2495921"/>
            <a:ext cx="2487168" cy="1782539"/>
          </a:xfrm>
          <a:prstGeom prst="rect">
            <a:avLst/>
          </a:prstGeom>
          <a:noFill/>
        </p:spPr>
        <p:txBody>
          <a:bodyPr wrap="square" lIns="0" tIns="0" rIns="0" bIns="0" rtlCol="0">
            <a:spAutoFit/>
          </a:bodyPr>
          <a:lstStyle/>
          <a:p>
            <a:pPr>
              <a:spcAft>
                <a:spcPts val="700"/>
              </a:spcAft>
            </a:pPr>
            <a:r>
              <a:rPr lang="fr-FR" sz="1000" dirty="0"/>
              <a:t>Le cours Entrepreneurship complète les connaissances en IT acquises dans le cadre du programme CCNA R&amp;S par l'enseignement de compétences commerciales et financières, ainsi que de comportements et d'attitudes aidant les étudiants à développer un esprit d'entreprise. </a:t>
            </a:r>
          </a:p>
          <a:p>
            <a:pPr>
              <a:spcAft>
                <a:spcPts val="700"/>
              </a:spcAft>
            </a:pPr>
            <a:r>
              <a:rPr lang="fr-FR" sz="1000" dirty="0"/>
              <a:t>L'apprentissage des étudiants s'effectue par le biais d'une série d'études de cas interactives.</a:t>
            </a:r>
          </a:p>
        </p:txBody>
      </p:sp>
      <p:sp>
        <p:nvSpPr>
          <p:cNvPr id="53" name="TextBox 52"/>
          <p:cNvSpPr txBox="1"/>
          <p:nvPr/>
        </p:nvSpPr>
        <p:spPr>
          <a:xfrm>
            <a:off x="402983" y="4732273"/>
            <a:ext cx="2487168" cy="615553"/>
          </a:xfrm>
          <a:prstGeom prst="rect">
            <a:avLst/>
          </a:prstGeom>
          <a:noFill/>
        </p:spPr>
        <p:txBody>
          <a:bodyPr wrap="square" lIns="0" tIns="0" rIns="0" bIns="0" rtlCol="0">
            <a:spAutoFit/>
          </a:bodyPr>
          <a:lstStyle/>
          <a:p>
            <a:pPr>
              <a:spcAft>
                <a:spcPts val="700"/>
              </a:spcAft>
            </a:pPr>
            <a:r>
              <a:rPr lang="fr-FR" sz="1000" dirty="0"/>
              <a:t>Pour les élèves souhaitant compléter leur expertise IT par des compétences axées sur l'esprit d'entreprise, le développement commercial et la gestion financière.</a:t>
            </a:r>
          </a:p>
        </p:txBody>
      </p:sp>
      <p:sp>
        <p:nvSpPr>
          <p:cNvPr id="54" name="TextBox 53"/>
          <p:cNvSpPr txBox="1"/>
          <p:nvPr/>
        </p:nvSpPr>
        <p:spPr>
          <a:xfrm>
            <a:off x="388129" y="5853979"/>
            <a:ext cx="2487168" cy="1231106"/>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7 modules</a:t>
            </a:r>
          </a:p>
          <a:p>
            <a:pPr marL="109728" indent="-109728">
              <a:spcBef>
                <a:spcPts val="400"/>
              </a:spcBef>
              <a:buSzPct val="80000"/>
              <a:buFont typeface="Arial"/>
              <a:buChar char="•"/>
            </a:pPr>
            <a:r>
              <a:rPr lang="fr-FR" sz="1000" dirty="0"/>
              <a:t>Modules s'appuyant sur des études de cas interactives et des vidéos renforçant les compétences en matière de gestion commerciale</a:t>
            </a:r>
          </a:p>
          <a:p>
            <a:pPr marL="109728" indent="-109728">
              <a:spcBef>
                <a:spcPts val="400"/>
              </a:spcBef>
              <a:buSzPct val="80000"/>
              <a:buFont typeface="Arial"/>
              <a:buChar char="•"/>
            </a:pPr>
            <a:r>
              <a:rPr lang="fr-FR" sz="1000" dirty="0"/>
              <a:t>Questionnaires pour chaque module</a:t>
            </a:r>
          </a:p>
          <a:p>
            <a:pPr marL="109728" indent="-109728">
              <a:spcBef>
                <a:spcPts val="400"/>
              </a:spcBef>
              <a:buSzPct val="80000"/>
              <a:buFont typeface="Arial"/>
              <a:buChar char="•"/>
            </a:pPr>
            <a:r>
              <a:rPr lang="fr-FR" sz="1000" dirty="0"/>
              <a:t>Tableau de discussion</a:t>
            </a:r>
          </a:p>
        </p:txBody>
      </p:sp>
      <p:sp>
        <p:nvSpPr>
          <p:cNvPr id="55" name="TextBox 54"/>
          <p:cNvSpPr txBox="1"/>
          <p:nvPr/>
        </p:nvSpPr>
        <p:spPr>
          <a:xfrm>
            <a:off x="5780489" y="1538365"/>
            <a:ext cx="652743" cy="230832"/>
          </a:xfrm>
          <a:prstGeom prst="rect">
            <a:avLst/>
          </a:prstGeom>
          <a:noFill/>
        </p:spPr>
        <p:txBody>
          <a:bodyPr wrap="none" rtlCol="0">
            <a:spAutoFit/>
          </a:bodyPr>
          <a:lstStyle/>
          <a:p>
            <a:r>
              <a:rPr lang="fr-FR" sz="900" dirty="0">
                <a:solidFill>
                  <a:schemeClr val="bg1"/>
                </a:solidFill>
              </a:rPr>
              <a:t>Business</a:t>
            </a:r>
          </a:p>
        </p:txBody>
      </p:sp>
      <p:grpSp>
        <p:nvGrpSpPr>
          <p:cNvPr id="57" name="Group 56"/>
          <p:cNvGrpSpPr>
            <a:grpSpLocks noChangeAspect="1"/>
          </p:cNvGrpSpPr>
          <p:nvPr/>
        </p:nvGrpSpPr>
        <p:grpSpPr>
          <a:xfrm>
            <a:off x="5824885" y="999198"/>
            <a:ext cx="557784" cy="551050"/>
            <a:chOff x="3869597" y="1141032"/>
            <a:chExt cx="288472" cy="284989"/>
          </a:xfrm>
        </p:grpSpPr>
        <p:grpSp>
          <p:nvGrpSpPr>
            <p:cNvPr id="58" name="Group 57"/>
            <p:cNvGrpSpPr>
              <a:grpSpLocks noChangeAspect="1"/>
            </p:cNvGrpSpPr>
            <p:nvPr/>
          </p:nvGrpSpPr>
          <p:grpSpPr>
            <a:xfrm>
              <a:off x="3869597" y="1141032"/>
              <a:ext cx="288472" cy="284989"/>
              <a:chOff x="2632787" y="1629410"/>
              <a:chExt cx="1817884" cy="1795938"/>
            </a:xfrm>
          </p:grpSpPr>
          <p:sp>
            <p:nvSpPr>
              <p:cNvPr id="86" name="Chord 8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Chord 8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a:grpSpLocks noChangeAspect="1"/>
            </p:cNvGrpSpPr>
            <p:nvPr/>
          </p:nvGrpSpPr>
          <p:grpSpPr>
            <a:xfrm>
              <a:off x="3918564" y="1196843"/>
              <a:ext cx="188750" cy="182880"/>
              <a:chOff x="3687763" y="5326063"/>
              <a:chExt cx="663575" cy="642937"/>
            </a:xfrm>
          </p:grpSpPr>
          <p:sp>
            <p:nvSpPr>
              <p:cNvPr id="60" name="AutoShape 36"/>
              <p:cNvSpPr>
                <a:spLocks noChangeAspect="1" noChangeArrowheads="1" noTextEdit="1"/>
              </p:cNvSpPr>
              <p:nvPr/>
            </p:nvSpPr>
            <p:spPr bwMode="auto">
              <a:xfrm>
                <a:off x="3687763" y="5326063"/>
                <a:ext cx="663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8"/>
              <p:cNvSpPr>
                <a:spLocks/>
              </p:cNvSpPr>
              <p:nvPr/>
            </p:nvSpPr>
            <p:spPr bwMode="auto">
              <a:xfrm>
                <a:off x="3687763" y="5326063"/>
                <a:ext cx="642938" cy="387350"/>
              </a:xfrm>
              <a:custGeom>
                <a:avLst/>
                <a:gdLst>
                  <a:gd name="T0" fmla="*/ 2508 w 3773"/>
                  <a:gd name="T1" fmla="*/ 0 h 2274"/>
                  <a:gd name="T2" fmla="*/ 2872 w 3773"/>
                  <a:gd name="T3" fmla="*/ 364 h 2274"/>
                  <a:gd name="T4" fmla="*/ 1615 w 3773"/>
                  <a:gd name="T5" fmla="*/ 1504 h 2274"/>
                  <a:gd name="T6" fmla="*/ 845 w 3773"/>
                  <a:gd name="T7" fmla="*/ 1955 h 2274"/>
                  <a:gd name="T8" fmla="*/ 0 w 3773"/>
                  <a:gd name="T9" fmla="*/ 2274 h 2274"/>
                  <a:gd name="T10" fmla="*/ 909 w 3773"/>
                  <a:gd name="T11" fmla="*/ 2129 h 2274"/>
                  <a:gd name="T12" fmla="*/ 1792 w 3773"/>
                  <a:gd name="T13" fmla="*/ 1830 h 2274"/>
                  <a:gd name="T14" fmla="*/ 3390 w 3773"/>
                  <a:gd name="T15" fmla="*/ 881 h 2274"/>
                  <a:gd name="T16" fmla="*/ 3773 w 3773"/>
                  <a:gd name="T17" fmla="*/ 1263 h 2274"/>
                  <a:gd name="T18" fmla="*/ 3773 w 3773"/>
                  <a:gd name="T19" fmla="*/ 0 h 2274"/>
                  <a:gd name="T20" fmla="*/ 2508 w 3773"/>
                  <a:gd name="T21" fmla="*/ 0 h 2274"/>
                  <a:gd name="T22" fmla="*/ 2508 w 3773"/>
                  <a:gd name="T23" fmla="*/ 0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3" h="2274">
                    <a:moveTo>
                      <a:pt x="2508" y="0"/>
                    </a:moveTo>
                    <a:cubicBezTo>
                      <a:pt x="2872" y="364"/>
                      <a:pt x="2872" y="364"/>
                      <a:pt x="2872" y="364"/>
                    </a:cubicBezTo>
                    <a:cubicBezTo>
                      <a:pt x="2517" y="792"/>
                      <a:pt x="2090" y="1178"/>
                      <a:pt x="1615" y="1504"/>
                    </a:cubicBezTo>
                    <a:cubicBezTo>
                      <a:pt x="1371" y="1672"/>
                      <a:pt x="1114" y="1824"/>
                      <a:pt x="845" y="1955"/>
                    </a:cubicBezTo>
                    <a:cubicBezTo>
                      <a:pt x="576" y="2086"/>
                      <a:pt x="295" y="2198"/>
                      <a:pt x="0" y="2274"/>
                    </a:cubicBezTo>
                    <a:cubicBezTo>
                      <a:pt x="305" y="2259"/>
                      <a:pt x="609" y="2205"/>
                      <a:pt x="909" y="2129"/>
                    </a:cubicBezTo>
                    <a:cubicBezTo>
                      <a:pt x="1209" y="2052"/>
                      <a:pt x="1503" y="1951"/>
                      <a:pt x="1792" y="1830"/>
                    </a:cubicBezTo>
                    <a:cubicBezTo>
                      <a:pt x="2356" y="1592"/>
                      <a:pt x="2897" y="1278"/>
                      <a:pt x="3390" y="881"/>
                    </a:cubicBezTo>
                    <a:cubicBezTo>
                      <a:pt x="3773" y="1263"/>
                      <a:pt x="3773" y="1263"/>
                      <a:pt x="3773" y="1263"/>
                    </a:cubicBezTo>
                    <a:cubicBezTo>
                      <a:pt x="3773" y="0"/>
                      <a:pt x="3773" y="0"/>
                      <a:pt x="3773" y="0"/>
                    </a:cubicBezTo>
                    <a:cubicBezTo>
                      <a:pt x="2508" y="0"/>
                      <a:pt x="2508" y="0"/>
                      <a:pt x="2508" y="0"/>
                    </a:cubicBezTo>
                    <a:cubicBezTo>
                      <a:pt x="2508" y="0"/>
                      <a:pt x="2508" y="0"/>
                      <a:pt x="25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39"/>
              <p:cNvSpPr>
                <a:spLocks/>
              </p:cNvSpPr>
              <p:nvPr/>
            </p:nvSpPr>
            <p:spPr bwMode="auto">
              <a:xfrm>
                <a:off x="4160838" y="5583238"/>
                <a:ext cx="190500" cy="385762"/>
              </a:xfrm>
              <a:custGeom>
                <a:avLst/>
                <a:gdLst>
                  <a:gd name="T0" fmla="*/ 0 w 120"/>
                  <a:gd name="T1" fmla="*/ 0 h 243"/>
                  <a:gd name="T2" fmla="*/ 120 w 120"/>
                  <a:gd name="T3" fmla="*/ 0 h 243"/>
                  <a:gd name="T4" fmla="*/ 120 w 120"/>
                  <a:gd name="T5" fmla="*/ 243 h 243"/>
                  <a:gd name="T6" fmla="*/ 0 w 120"/>
                  <a:gd name="T7" fmla="*/ 243 h 243"/>
                  <a:gd name="T8" fmla="*/ 0 w 120"/>
                  <a:gd name="T9" fmla="*/ 0 h 243"/>
                  <a:gd name="T10" fmla="*/ 0 w 120"/>
                  <a:gd name="T11" fmla="*/ 0 h 243"/>
                </a:gdLst>
                <a:ahLst/>
                <a:cxnLst>
                  <a:cxn ang="0">
                    <a:pos x="T0" y="T1"/>
                  </a:cxn>
                  <a:cxn ang="0">
                    <a:pos x="T2" y="T3"/>
                  </a:cxn>
                  <a:cxn ang="0">
                    <a:pos x="T4" y="T5"/>
                  </a:cxn>
                  <a:cxn ang="0">
                    <a:pos x="T6" y="T7"/>
                  </a:cxn>
                  <a:cxn ang="0">
                    <a:pos x="T8" y="T9"/>
                  </a:cxn>
                  <a:cxn ang="0">
                    <a:pos x="T10" y="T11"/>
                  </a:cxn>
                </a:cxnLst>
                <a:rect l="0" t="0" r="r" b="b"/>
                <a:pathLst>
                  <a:path w="120" h="243">
                    <a:moveTo>
                      <a:pt x="0" y="0"/>
                    </a:moveTo>
                    <a:lnTo>
                      <a:pt x="120" y="0"/>
                    </a:lnTo>
                    <a:lnTo>
                      <a:pt x="120" y="243"/>
                    </a:lnTo>
                    <a:lnTo>
                      <a:pt x="0" y="243"/>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p:nvSpPr>
            <p:spPr bwMode="auto">
              <a:xfrm>
                <a:off x="3929063" y="5705475"/>
                <a:ext cx="188913" cy="263525"/>
              </a:xfrm>
              <a:custGeom>
                <a:avLst/>
                <a:gdLst>
                  <a:gd name="T0" fmla="*/ 0 w 119"/>
                  <a:gd name="T1" fmla="*/ 0 h 166"/>
                  <a:gd name="T2" fmla="*/ 119 w 119"/>
                  <a:gd name="T3" fmla="*/ 0 h 166"/>
                  <a:gd name="T4" fmla="*/ 119 w 119"/>
                  <a:gd name="T5" fmla="*/ 166 h 166"/>
                  <a:gd name="T6" fmla="*/ 0 w 119"/>
                  <a:gd name="T7" fmla="*/ 166 h 166"/>
                  <a:gd name="T8" fmla="*/ 0 w 119"/>
                  <a:gd name="T9" fmla="*/ 0 h 166"/>
                  <a:gd name="T10" fmla="*/ 0 w 119"/>
                  <a:gd name="T11" fmla="*/ 0 h 166"/>
                </a:gdLst>
                <a:ahLst/>
                <a:cxnLst>
                  <a:cxn ang="0">
                    <a:pos x="T0" y="T1"/>
                  </a:cxn>
                  <a:cxn ang="0">
                    <a:pos x="T2" y="T3"/>
                  </a:cxn>
                  <a:cxn ang="0">
                    <a:pos x="T4" y="T5"/>
                  </a:cxn>
                  <a:cxn ang="0">
                    <a:pos x="T6" y="T7"/>
                  </a:cxn>
                  <a:cxn ang="0">
                    <a:pos x="T8" y="T9"/>
                  </a:cxn>
                  <a:cxn ang="0">
                    <a:pos x="T10" y="T11"/>
                  </a:cxn>
                </a:cxnLst>
                <a:rect l="0" t="0" r="r" b="b"/>
                <a:pathLst>
                  <a:path w="119" h="166">
                    <a:moveTo>
                      <a:pt x="0" y="0"/>
                    </a:moveTo>
                    <a:lnTo>
                      <a:pt x="119" y="0"/>
                    </a:lnTo>
                    <a:lnTo>
                      <a:pt x="119" y="166"/>
                    </a:lnTo>
                    <a:lnTo>
                      <a:pt x="0" y="166"/>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p:nvSpPr>
            <p:spPr bwMode="auto">
              <a:xfrm>
                <a:off x="3706813" y="5775325"/>
                <a:ext cx="188913" cy="193675"/>
              </a:xfrm>
              <a:custGeom>
                <a:avLst/>
                <a:gdLst>
                  <a:gd name="T0" fmla="*/ 0 w 119"/>
                  <a:gd name="T1" fmla="*/ 0 h 122"/>
                  <a:gd name="T2" fmla="*/ 119 w 119"/>
                  <a:gd name="T3" fmla="*/ 0 h 122"/>
                  <a:gd name="T4" fmla="*/ 119 w 119"/>
                  <a:gd name="T5" fmla="*/ 122 h 122"/>
                  <a:gd name="T6" fmla="*/ 0 w 119"/>
                  <a:gd name="T7" fmla="*/ 122 h 122"/>
                  <a:gd name="T8" fmla="*/ 0 w 119"/>
                  <a:gd name="T9" fmla="*/ 0 h 122"/>
                  <a:gd name="T10" fmla="*/ 0 w 119"/>
                  <a:gd name="T11" fmla="*/ 0 h 122"/>
                </a:gdLst>
                <a:ahLst/>
                <a:cxnLst>
                  <a:cxn ang="0">
                    <a:pos x="T0" y="T1"/>
                  </a:cxn>
                  <a:cxn ang="0">
                    <a:pos x="T2" y="T3"/>
                  </a:cxn>
                  <a:cxn ang="0">
                    <a:pos x="T4" y="T5"/>
                  </a:cxn>
                  <a:cxn ang="0">
                    <a:pos x="T6" y="T7"/>
                  </a:cxn>
                  <a:cxn ang="0">
                    <a:pos x="T8" y="T9"/>
                  </a:cxn>
                  <a:cxn ang="0">
                    <a:pos x="T10" y="T11"/>
                  </a:cxn>
                </a:cxnLst>
                <a:rect l="0" t="0" r="r" b="b"/>
                <a:pathLst>
                  <a:path w="119" h="122">
                    <a:moveTo>
                      <a:pt x="0" y="0"/>
                    </a:moveTo>
                    <a:lnTo>
                      <a:pt x="119" y="0"/>
                    </a:lnTo>
                    <a:lnTo>
                      <a:pt x="119" y="122"/>
                    </a:lnTo>
                    <a:lnTo>
                      <a:pt x="0" y="122"/>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2"/>
              <p:cNvSpPr>
                <a:spLocks/>
              </p:cNvSpPr>
              <p:nvPr/>
            </p:nvSpPr>
            <p:spPr bwMode="auto">
              <a:xfrm>
                <a:off x="3929063" y="5705475"/>
                <a:ext cx="95250" cy="263525"/>
              </a:xfrm>
              <a:custGeom>
                <a:avLst/>
                <a:gdLst>
                  <a:gd name="T0" fmla="*/ 0 w 60"/>
                  <a:gd name="T1" fmla="*/ 0 h 166"/>
                  <a:gd name="T2" fmla="*/ 60 w 60"/>
                  <a:gd name="T3" fmla="*/ 0 h 166"/>
                  <a:gd name="T4" fmla="*/ 60 w 60"/>
                  <a:gd name="T5" fmla="*/ 166 h 166"/>
                  <a:gd name="T6" fmla="*/ 0 w 60"/>
                  <a:gd name="T7" fmla="*/ 166 h 166"/>
                  <a:gd name="T8" fmla="*/ 0 w 60"/>
                  <a:gd name="T9" fmla="*/ 0 h 166"/>
                  <a:gd name="T10" fmla="*/ 0 w 60"/>
                  <a:gd name="T11" fmla="*/ 0 h 166"/>
                </a:gdLst>
                <a:ahLst/>
                <a:cxnLst>
                  <a:cxn ang="0">
                    <a:pos x="T0" y="T1"/>
                  </a:cxn>
                  <a:cxn ang="0">
                    <a:pos x="T2" y="T3"/>
                  </a:cxn>
                  <a:cxn ang="0">
                    <a:pos x="T4" y="T5"/>
                  </a:cxn>
                  <a:cxn ang="0">
                    <a:pos x="T6" y="T7"/>
                  </a:cxn>
                  <a:cxn ang="0">
                    <a:pos x="T8" y="T9"/>
                  </a:cxn>
                  <a:cxn ang="0">
                    <a:pos x="T10" y="T11"/>
                  </a:cxn>
                </a:cxnLst>
                <a:rect l="0" t="0" r="r" b="b"/>
                <a:pathLst>
                  <a:path w="60" h="166">
                    <a:moveTo>
                      <a:pt x="0" y="0"/>
                    </a:moveTo>
                    <a:lnTo>
                      <a:pt x="60" y="0"/>
                    </a:lnTo>
                    <a:lnTo>
                      <a:pt x="60" y="166"/>
                    </a:lnTo>
                    <a:lnTo>
                      <a:pt x="0" y="166"/>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88" name="TextBox 87"/>
          <p:cNvSpPr txBox="1"/>
          <p:nvPr/>
        </p:nvSpPr>
        <p:spPr>
          <a:xfrm>
            <a:off x="287138" y="7544517"/>
            <a:ext cx="2800505" cy="1377300"/>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 </a:t>
            </a:r>
            <a:r>
              <a:rPr lang="fr-FR" sz="950" dirty="0">
                <a:solidFill>
                  <a:schemeClr val="bg1"/>
                </a:solidFill>
              </a:rPr>
              <a:t>: tout public</a:t>
            </a:r>
          </a:p>
          <a:p>
            <a:pPr>
              <a:spcBef>
                <a:spcPts val="0"/>
              </a:spcBef>
              <a:spcAft>
                <a:spcPts val="300"/>
              </a:spcAft>
            </a:pPr>
            <a:r>
              <a:rPr lang="fr-FR" sz="950" b="1" dirty="0">
                <a:solidFill>
                  <a:schemeClr val="bg1"/>
                </a:solidFill>
              </a:rPr>
              <a:t>Connaissances préalables requises </a:t>
            </a:r>
            <a:r>
              <a:rPr lang="fr-FR" sz="950" dirty="0">
                <a:solidFill>
                  <a:schemeClr val="bg1"/>
                </a:solidFill>
              </a:rPr>
              <a:t>: aucune, CCNA R&amp;S-RSE recommandé pour les ateliers pratiques</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non</a:t>
            </a:r>
          </a:p>
          <a:p>
            <a:pPr>
              <a:spcBef>
                <a:spcPts val="0"/>
              </a:spcBef>
              <a:spcAft>
                <a:spcPts val="300"/>
              </a:spcAft>
            </a:pPr>
            <a:r>
              <a:rPr lang="fr-FR" sz="950" b="1" dirty="0">
                <a:solidFill>
                  <a:schemeClr val="bg1"/>
                </a:solidFill>
              </a:rPr>
              <a:t>Langues</a:t>
            </a:r>
            <a:r>
              <a:rPr lang="fr-FR" sz="950" dirty="0">
                <a:solidFill>
                  <a:schemeClr val="bg1"/>
                </a:solidFill>
              </a:rPr>
              <a:t> : anglais, arabe, chinois (simplifié et traditionnel), espagnol, français, hébreu, italien, portugais (brésilien)</a:t>
            </a:r>
          </a:p>
        </p:txBody>
      </p:sp>
      <p:sp>
        <p:nvSpPr>
          <p:cNvPr id="89" name="TextBox 88"/>
          <p:cNvSpPr txBox="1"/>
          <p:nvPr/>
        </p:nvSpPr>
        <p:spPr>
          <a:xfrm>
            <a:off x="3775884" y="7504666"/>
            <a:ext cx="2800505" cy="754053"/>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 </a:t>
            </a:r>
            <a:r>
              <a:rPr lang="fr-FR" sz="950" dirty="0">
                <a:solidFill>
                  <a:schemeClr val="bg1"/>
                </a:solidFill>
              </a:rPr>
              <a:t>: dispensée par un instructeur ou autonome</a:t>
            </a:r>
          </a:p>
          <a:p>
            <a:pPr>
              <a:spcBef>
                <a:spcPts val="0"/>
              </a:spcBef>
              <a:spcAft>
                <a:spcPts val="300"/>
              </a:spcAft>
            </a:pPr>
            <a:r>
              <a:rPr lang="fr-FR" sz="950" b="1" dirty="0">
                <a:solidFill>
                  <a:schemeClr val="bg1"/>
                </a:solidFill>
              </a:rPr>
              <a:t>Durée totale estimée : </a:t>
            </a:r>
            <a:r>
              <a:rPr lang="fr-FR" sz="950" dirty="0">
                <a:solidFill>
                  <a:schemeClr val="bg1"/>
                </a:solidFill>
              </a:rPr>
              <a:t>15 heures</a:t>
            </a:r>
          </a:p>
          <a:p>
            <a:pPr>
              <a:spcBef>
                <a:spcPts val="0"/>
              </a:spcBef>
              <a:spcAft>
                <a:spcPts val="300"/>
              </a:spcAft>
            </a:pPr>
            <a:r>
              <a:rPr lang="fr-FR" sz="950" b="1" dirty="0">
                <a:solidFill>
                  <a:schemeClr val="bg1"/>
                </a:solidFill>
              </a:rPr>
              <a:t>Cours complémentaire </a:t>
            </a:r>
            <a:r>
              <a:rPr lang="fr-FR" sz="950" dirty="0">
                <a:solidFill>
                  <a:schemeClr val="bg1"/>
                </a:solidFill>
              </a:rPr>
              <a:t>: Be Your Own Boss</a:t>
            </a:r>
          </a:p>
        </p:txBody>
      </p:sp>
      <p:pic>
        <p:nvPicPr>
          <p:cNvPr id="49" name="Picture 4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16095138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a:ext>
            </a:extLst>
          </a:blip>
          <a:stretch>
            <a:fillRect/>
          </a:stretch>
        </p:blipFill>
        <p:spPr>
          <a:xfrm>
            <a:off x="1" y="-8164"/>
            <a:ext cx="6858000" cy="526442"/>
          </a:xfrm>
          <a:prstGeom prst="rect">
            <a:avLst/>
          </a:prstGeom>
        </p:spPr>
      </p:pic>
      <p:sp>
        <p:nvSpPr>
          <p:cNvPr id="3" name="Rectangle 2"/>
          <p:cNvSpPr/>
          <p:nvPr/>
        </p:nvSpPr>
        <p:spPr>
          <a:xfrm>
            <a:off x="0" y="1579244"/>
            <a:ext cx="6858000" cy="2162104"/>
          </a:xfrm>
          <a:prstGeom prst="rect">
            <a:avLst/>
          </a:prstGeom>
          <a:solidFill>
            <a:srgbClr val="0050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p:cNvSpPr/>
          <p:nvPr/>
        </p:nvSpPr>
        <p:spPr>
          <a:xfrm>
            <a:off x="342900" y="1678398"/>
            <a:ext cx="6172200" cy="1944891"/>
          </a:xfrm>
          <a:prstGeom prst="rect">
            <a:avLst/>
          </a:prstGeom>
        </p:spPr>
        <p:txBody>
          <a:bodyPr wrap="square">
            <a:spAutoFit/>
          </a:bodyPr>
          <a:lstStyle/>
          <a:p>
            <a:pPr>
              <a:lnSpc>
                <a:spcPct val="110000"/>
              </a:lnSpc>
            </a:pPr>
            <a:r>
              <a:rPr lang="fr-FR" sz="1000" dirty="0">
                <a:solidFill>
                  <a:srgbClr val="FFFFFF"/>
                </a:solidFill>
              </a:rPr>
              <a:t>Pour renforcer le caractère professionnel de ses formations, la Cisco Networking Academy s'appuie sur un écosystème unique pour soutenir les établissements d'enseignement et leurs élèves. Dans le cadre de sa politique de responsabilité sociale, Cisco offre gratuitement l'accès aux programmes, aux services et à la plate-forme de formation.</a:t>
            </a:r>
          </a:p>
          <a:p>
            <a:pPr>
              <a:lnSpc>
                <a:spcPct val="110000"/>
              </a:lnSpc>
            </a:pPr>
            <a:endParaRPr lang="fr-FR" sz="500" dirty="0">
              <a:solidFill>
                <a:srgbClr val="FFFFFF"/>
              </a:solidFill>
              <a:ea typeface="Arial" charset="0"/>
              <a:cs typeface="Calibri" charset="0"/>
            </a:endParaRPr>
          </a:p>
          <a:p>
            <a:pPr>
              <a:lnSpc>
                <a:spcPct val="110000"/>
              </a:lnSpc>
            </a:pPr>
            <a:r>
              <a:rPr lang="fr-FR" sz="1000" dirty="0">
                <a:solidFill>
                  <a:srgbClr val="FFFFFF"/>
                </a:solidFill>
              </a:rPr>
              <a:t>Plus de 650 partenaires à travers le monde assurent l'assistance et la formation, et proposent des services aux établissements d'enseignement membres de la Cisco Networking </a:t>
            </a:r>
            <a:r>
              <a:rPr lang="fr-FR" sz="1000" dirty="0" err="1">
                <a:solidFill>
                  <a:srgbClr val="FFFFFF"/>
                </a:solidFill>
              </a:rPr>
              <a:t>Academy</a:t>
            </a:r>
            <a:r>
              <a:rPr lang="fr-FR" sz="1000" dirty="0">
                <a:solidFill>
                  <a:srgbClr val="FFFFFF"/>
                </a:solidFill>
              </a:rPr>
              <a:t>. Celle-ci offre également des réductions sur les examens de certification et sur l'équipement nécessaire pour suivre les formations dispensées.</a:t>
            </a:r>
          </a:p>
          <a:p>
            <a:pPr>
              <a:lnSpc>
                <a:spcPct val="110000"/>
              </a:lnSpc>
            </a:pPr>
            <a:endParaRPr lang="fr-FR" sz="500" dirty="0">
              <a:solidFill>
                <a:srgbClr val="FFFFFF"/>
              </a:solidFill>
              <a:ea typeface="Arial" charset="0"/>
              <a:cs typeface="Calibri" charset="0"/>
            </a:endParaRPr>
          </a:p>
          <a:p>
            <a:pPr>
              <a:lnSpc>
                <a:spcPct val="110000"/>
              </a:lnSpc>
            </a:pPr>
            <a:r>
              <a:rPr lang="fr-FR" sz="1000" dirty="0">
                <a:solidFill>
                  <a:srgbClr val="FFFFFF"/>
                </a:solidFill>
              </a:rPr>
              <a:t>Enfin, grâce à la communauté internationale de la Cisco Networking Academy, les instructeurs et les élèves bénéficient d'un carnet d'adresses exceptionnel pour réussir dans leur domaine. </a:t>
            </a:r>
            <a:endParaRPr lang="fr-FR" sz="1000" dirty="0">
              <a:effectLst/>
              <a:latin typeface="Calibri" charset="0"/>
              <a:ea typeface="Calibri" charset="0"/>
              <a:cs typeface="Calibri" charset="0"/>
            </a:endParaRPr>
          </a:p>
        </p:txBody>
      </p:sp>
      <p:sp>
        <p:nvSpPr>
          <p:cNvPr id="6" name="Rectangle 5"/>
          <p:cNvSpPr/>
          <p:nvPr/>
        </p:nvSpPr>
        <p:spPr>
          <a:xfrm>
            <a:off x="614822" y="645600"/>
            <a:ext cx="6243177" cy="830997"/>
          </a:xfrm>
          <a:prstGeom prst="rect">
            <a:avLst/>
          </a:prstGeom>
        </p:spPr>
        <p:txBody>
          <a:bodyPr wrap="square">
            <a:spAutoFit/>
          </a:bodyPr>
          <a:lstStyle/>
          <a:p>
            <a:r>
              <a:rPr lang="fr-FR" sz="2400" dirty="0">
                <a:solidFill>
                  <a:srgbClr val="005073"/>
                </a:solidFill>
                <a:effectLst/>
              </a:rPr>
              <a:t>Un écosystème sur lequel vous pouvez compter</a:t>
            </a:r>
            <a:endParaRPr lang="fr-FR" sz="2400" dirty="0"/>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181" y="4487275"/>
            <a:ext cx="6897181" cy="2389910"/>
          </a:xfrm>
          <a:prstGeom prst="rect">
            <a:avLst/>
          </a:prstGeom>
        </p:spPr>
      </p:pic>
      <p:sp>
        <p:nvSpPr>
          <p:cNvPr id="45" name="Rectangle 44"/>
          <p:cNvSpPr/>
          <p:nvPr/>
        </p:nvSpPr>
        <p:spPr>
          <a:xfrm>
            <a:off x="66328" y="7313655"/>
            <a:ext cx="1164593" cy="923330"/>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Programmes, plate-forme </a:t>
            </a:r>
            <a:br>
              <a:rPr lang="fr-FR" dirty="0"/>
            </a:br>
            <a:r>
              <a:rPr lang="fr-FR" sz="1200" dirty="0">
                <a:solidFill>
                  <a:schemeClr val="accent1"/>
                </a:solidFill>
                <a:latin typeface="Arial"/>
              </a:rPr>
              <a:t>et services gratuits </a:t>
            </a:r>
          </a:p>
        </p:txBody>
      </p:sp>
      <p:sp>
        <p:nvSpPr>
          <p:cNvPr id="46" name="Rectangle 45"/>
          <p:cNvSpPr/>
          <p:nvPr/>
        </p:nvSpPr>
        <p:spPr>
          <a:xfrm>
            <a:off x="1424356" y="7313655"/>
            <a:ext cx="1182622" cy="1107996"/>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Plus de 650 partenaires assurant l'assistance et la formation</a:t>
            </a:r>
          </a:p>
        </p:txBody>
      </p:sp>
      <p:sp>
        <p:nvSpPr>
          <p:cNvPr id="47" name="Rectangle 46"/>
          <p:cNvSpPr/>
          <p:nvPr/>
        </p:nvSpPr>
        <p:spPr>
          <a:xfrm>
            <a:off x="2961638" y="7313655"/>
            <a:ext cx="994900" cy="923330"/>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Remises sur les certifications et le matériel</a:t>
            </a:r>
          </a:p>
        </p:txBody>
      </p:sp>
      <p:sp>
        <p:nvSpPr>
          <p:cNvPr id="48" name="Rectangle 47"/>
          <p:cNvSpPr/>
          <p:nvPr/>
        </p:nvSpPr>
        <p:spPr>
          <a:xfrm>
            <a:off x="4251027" y="7313655"/>
            <a:ext cx="1147452" cy="923330"/>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Liens vers des programmes d'accès à l'emploi</a:t>
            </a:r>
          </a:p>
        </p:txBody>
      </p:sp>
      <p:sp>
        <p:nvSpPr>
          <p:cNvPr id="49" name="Rectangle 48"/>
          <p:cNvSpPr/>
          <p:nvPr/>
        </p:nvSpPr>
        <p:spPr>
          <a:xfrm>
            <a:off x="5665217" y="7313655"/>
            <a:ext cx="1175198" cy="553998"/>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Communautés mondiales</a:t>
            </a:r>
            <a:endParaRPr lang="fr-FR" sz="1200" dirty="0">
              <a:solidFill>
                <a:schemeClr val="accent1"/>
              </a:solidFill>
              <a:latin typeface="Arial"/>
              <a:ea typeface="+mn-ea"/>
            </a:endParaRPr>
          </a:p>
        </p:txBody>
      </p:sp>
      <p:grpSp>
        <p:nvGrpSpPr>
          <p:cNvPr id="21" name="Group 20"/>
          <p:cNvGrpSpPr/>
          <p:nvPr/>
        </p:nvGrpSpPr>
        <p:grpSpPr>
          <a:xfrm>
            <a:off x="3043828" y="6483936"/>
            <a:ext cx="787928" cy="778414"/>
            <a:chOff x="2947113" y="6483936"/>
            <a:chExt cx="787928" cy="778414"/>
          </a:xfrm>
        </p:grpSpPr>
        <p:grpSp>
          <p:nvGrpSpPr>
            <p:cNvPr id="53" name="Group 52"/>
            <p:cNvGrpSpPr>
              <a:grpSpLocks noChangeAspect="1"/>
            </p:cNvGrpSpPr>
            <p:nvPr/>
          </p:nvGrpSpPr>
          <p:grpSpPr>
            <a:xfrm>
              <a:off x="2947113" y="6483936"/>
              <a:ext cx="787928" cy="778414"/>
              <a:chOff x="2632787" y="1629410"/>
              <a:chExt cx="1817884" cy="1795938"/>
            </a:xfrm>
          </p:grpSpPr>
          <p:sp>
            <p:nvSpPr>
              <p:cNvPr id="54" name="Chord 53"/>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3104177" y="6742826"/>
              <a:ext cx="473801" cy="260634"/>
              <a:chOff x="4335100" y="3095483"/>
              <a:chExt cx="473801" cy="260634"/>
            </a:xfrm>
          </p:grpSpPr>
          <p:sp>
            <p:nvSpPr>
              <p:cNvPr id="63" name="Rectangle 5"/>
              <p:cNvSpPr>
                <a:spLocks noChangeArrowheads="1"/>
              </p:cNvSpPr>
              <p:nvPr/>
            </p:nvSpPr>
            <p:spPr bwMode="auto">
              <a:xfrm>
                <a:off x="4753667" y="3190416"/>
                <a:ext cx="13808" cy="107879"/>
              </a:xfrm>
              <a:prstGeom prst="rect">
                <a:avLst/>
              </a:pr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Rectangle 6"/>
              <p:cNvSpPr>
                <a:spLocks noChangeArrowheads="1"/>
              </p:cNvSpPr>
              <p:nvPr/>
            </p:nvSpPr>
            <p:spPr bwMode="auto">
              <a:xfrm>
                <a:off x="4753667" y="3190416"/>
                <a:ext cx="13808" cy="10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7"/>
              <p:cNvSpPr>
                <a:spLocks/>
              </p:cNvSpPr>
              <p:nvPr/>
            </p:nvSpPr>
            <p:spPr bwMode="auto">
              <a:xfrm>
                <a:off x="4437800" y="3205950"/>
                <a:ext cx="134632" cy="150167"/>
              </a:xfrm>
              <a:custGeom>
                <a:avLst/>
                <a:gdLst>
                  <a:gd name="T0" fmla="*/ 0 w 248"/>
                  <a:gd name="T1" fmla="*/ 2 h 278"/>
                  <a:gd name="T2" fmla="*/ 0 w 248"/>
                  <a:gd name="T3" fmla="*/ 200 h 278"/>
                  <a:gd name="T4" fmla="*/ 248 w 248"/>
                  <a:gd name="T5" fmla="*/ 278 h 278"/>
                  <a:gd name="T6" fmla="*/ 248 w 248"/>
                  <a:gd name="T7" fmla="*/ 0 h 278"/>
                  <a:gd name="T8" fmla="*/ 0 w 248"/>
                  <a:gd name="T9" fmla="*/ 2 h 278"/>
                </a:gdLst>
                <a:ahLst/>
                <a:cxnLst>
                  <a:cxn ang="0">
                    <a:pos x="T0" y="T1"/>
                  </a:cxn>
                  <a:cxn ang="0">
                    <a:pos x="T2" y="T3"/>
                  </a:cxn>
                  <a:cxn ang="0">
                    <a:pos x="T4" y="T5"/>
                  </a:cxn>
                  <a:cxn ang="0">
                    <a:pos x="T6" y="T7"/>
                  </a:cxn>
                  <a:cxn ang="0">
                    <a:pos x="T8" y="T9"/>
                  </a:cxn>
                </a:cxnLst>
                <a:rect l="0" t="0" r="r" b="b"/>
                <a:pathLst>
                  <a:path w="248" h="278">
                    <a:moveTo>
                      <a:pt x="0" y="2"/>
                    </a:moveTo>
                    <a:cubicBezTo>
                      <a:pt x="0" y="200"/>
                      <a:pt x="0" y="200"/>
                      <a:pt x="0" y="200"/>
                    </a:cubicBezTo>
                    <a:cubicBezTo>
                      <a:pt x="0" y="200"/>
                      <a:pt x="68" y="277"/>
                      <a:pt x="248" y="278"/>
                    </a:cubicBezTo>
                    <a:cubicBezTo>
                      <a:pt x="248" y="0"/>
                      <a:pt x="248" y="0"/>
                      <a:pt x="248" y="0"/>
                    </a:cubicBezTo>
                    <a:lnTo>
                      <a:pt x="0" y="2"/>
                    </a:lnTo>
                    <a:close/>
                  </a:path>
                </a:pathLst>
              </a:custGeom>
              <a:solidFill>
                <a:srgbClr val="00507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8"/>
              <p:cNvSpPr>
                <a:spLocks/>
              </p:cNvSpPr>
              <p:nvPr/>
            </p:nvSpPr>
            <p:spPr bwMode="auto">
              <a:xfrm>
                <a:off x="4572432" y="3205087"/>
                <a:ext cx="138084" cy="151030"/>
              </a:xfrm>
              <a:custGeom>
                <a:avLst/>
                <a:gdLst>
                  <a:gd name="T0" fmla="*/ 0 w 256"/>
                  <a:gd name="T1" fmla="*/ 2 h 280"/>
                  <a:gd name="T2" fmla="*/ 0 w 256"/>
                  <a:gd name="T3" fmla="*/ 280 h 280"/>
                  <a:gd name="T4" fmla="*/ 4 w 256"/>
                  <a:gd name="T5" fmla="*/ 280 h 280"/>
                  <a:gd name="T6" fmla="*/ 256 w 256"/>
                  <a:gd name="T7" fmla="*/ 202 h 280"/>
                  <a:gd name="T8" fmla="*/ 256 w 256"/>
                  <a:gd name="T9" fmla="*/ 0 h 280"/>
                  <a:gd name="T10" fmla="*/ 0 w 256"/>
                  <a:gd name="T11" fmla="*/ 2 h 280"/>
                </a:gdLst>
                <a:ahLst/>
                <a:cxnLst>
                  <a:cxn ang="0">
                    <a:pos x="T0" y="T1"/>
                  </a:cxn>
                  <a:cxn ang="0">
                    <a:pos x="T2" y="T3"/>
                  </a:cxn>
                  <a:cxn ang="0">
                    <a:pos x="T4" y="T5"/>
                  </a:cxn>
                  <a:cxn ang="0">
                    <a:pos x="T6" y="T7"/>
                  </a:cxn>
                  <a:cxn ang="0">
                    <a:pos x="T8" y="T9"/>
                  </a:cxn>
                  <a:cxn ang="0">
                    <a:pos x="T10" y="T11"/>
                  </a:cxn>
                </a:cxnLst>
                <a:rect l="0" t="0" r="r" b="b"/>
                <a:pathLst>
                  <a:path w="256" h="280">
                    <a:moveTo>
                      <a:pt x="0" y="2"/>
                    </a:moveTo>
                    <a:cubicBezTo>
                      <a:pt x="0" y="280"/>
                      <a:pt x="0" y="280"/>
                      <a:pt x="0" y="280"/>
                    </a:cubicBezTo>
                    <a:cubicBezTo>
                      <a:pt x="0" y="280"/>
                      <a:pt x="3" y="280"/>
                      <a:pt x="4" y="280"/>
                    </a:cubicBezTo>
                    <a:cubicBezTo>
                      <a:pt x="188" y="280"/>
                      <a:pt x="256" y="202"/>
                      <a:pt x="256" y="202"/>
                    </a:cubicBezTo>
                    <a:cubicBezTo>
                      <a:pt x="256" y="0"/>
                      <a:pt x="256" y="0"/>
                      <a:pt x="256" y="0"/>
                    </a:cubicBezTo>
                    <a:lnTo>
                      <a:pt x="0" y="2"/>
                    </a:lnTo>
                    <a:close/>
                  </a:path>
                </a:pathLst>
              </a:custGeom>
              <a:solidFill>
                <a:srgbClr val="00446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9"/>
              <p:cNvSpPr>
                <a:spLocks/>
              </p:cNvSpPr>
              <p:nvPr/>
            </p:nvSpPr>
            <p:spPr bwMode="auto">
              <a:xfrm>
                <a:off x="4335100" y="3095483"/>
                <a:ext cx="237332" cy="177783"/>
              </a:xfrm>
              <a:custGeom>
                <a:avLst/>
                <a:gdLst>
                  <a:gd name="T0" fmla="*/ 275 w 275"/>
                  <a:gd name="T1" fmla="*/ 0 h 206"/>
                  <a:gd name="T2" fmla="*/ 0 w 275"/>
                  <a:gd name="T3" fmla="*/ 103 h 206"/>
                  <a:gd name="T4" fmla="*/ 275 w 275"/>
                  <a:gd name="T5" fmla="*/ 206 h 206"/>
                  <a:gd name="T6" fmla="*/ 275 w 275"/>
                  <a:gd name="T7" fmla="*/ 206 h 206"/>
                  <a:gd name="T8" fmla="*/ 275 w 275"/>
                  <a:gd name="T9" fmla="*/ 0 h 206"/>
                  <a:gd name="T10" fmla="*/ 275 w 275"/>
                  <a:gd name="T11" fmla="*/ 0 h 206"/>
                </a:gdLst>
                <a:ahLst/>
                <a:cxnLst>
                  <a:cxn ang="0">
                    <a:pos x="T0" y="T1"/>
                  </a:cxn>
                  <a:cxn ang="0">
                    <a:pos x="T2" y="T3"/>
                  </a:cxn>
                  <a:cxn ang="0">
                    <a:pos x="T4" y="T5"/>
                  </a:cxn>
                  <a:cxn ang="0">
                    <a:pos x="T6" y="T7"/>
                  </a:cxn>
                  <a:cxn ang="0">
                    <a:pos x="T8" y="T9"/>
                  </a:cxn>
                  <a:cxn ang="0">
                    <a:pos x="T10" y="T11"/>
                  </a:cxn>
                </a:cxnLst>
                <a:rect l="0" t="0" r="r" b="b"/>
                <a:pathLst>
                  <a:path w="275" h="206">
                    <a:moveTo>
                      <a:pt x="275" y="0"/>
                    </a:moveTo>
                    <a:lnTo>
                      <a:pt x="0" y="103"/>
                    </a:lnTo>
                    <a:lnTo>
                      <a:pt x="275" y="206"/>
                    </a:lnTo>
                    <a:lnTo>
                      <a:pt x="275" y="206"/>
                    </a:lnTo>
                    <a:lnTo>
                      <a:pt x="275" y="0"/>
                    </a:lnTo>
                    <a:lnTo>
                      <a:pt x="275" y="0"/>
                    </a:ln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10"/>
              <p:cNvSpPr>
                <a:spLocks/>
              </p:cNvSpPr>
              <p:nvPr/>
            </p:nvSpPr>
            <p:spPr bwMode="auto">
              <a:xfrm>
                <a:off x="4572432" y="3095483"/>
                <a:ext cx="236469" cy="177783"/>
              </a:xfrm>
              <a:custGeom>
                <a:avLst/>
                <a:gdLst>
                  <a:gd name="T0" fmla="*/ 0 w 274"/>
                  <a:gd name="T1" fmla="*/ 0 h 206"/>
                  <a:gd name="T2" fmla="*/ 0 w 274"/>
                  <a:gd name="T3" fmla="*/ 206 h 206"/>
                  <a:gd name="T4" fmla="*/ 274 w 274"/>
                  <a:gd name="T5" fmla="*/ 103 h 206"/>
                  <a:gd name="T6" fmla="*/ 0 w 274"/>
                  <a:gd name="T7" fmla="*/ 0 h 206"/>
                </a:gdLst>
                <a:ahLst/>
                <a:cxnLst>
                  <a:cxn ang="0">
                    <a:pos x="T0" y="T1"/>
                  </a:cxn>
                  <a:cxn ang="0">
                    <a:pos x="T2" y="T3"/>
                  </a:cxn>
                  <a:cxn ang="0">
                    <a:pos x="T4" y="T5"/>
                  </a:cxn>
                  <a:cxn ang="0">
                    <a:pos x="T6" y="T7"/>
                  </a:cxn>
                </a:cxnLst>
                <a:rect l="0" t="0" r="r" b="b"/>
                <a:pathLst>
                  <a:path w="274" h="206">
                    <a:moveTo>
                      <a:pt x="0" y="0"/>
                    </a:moveTo>
                    <a:lnTo>
                      <a:pt x="0" y="206"/>
                    </a:lnTo>
                    <a:lnTo>
                      <a:pt x="274" y="103"/>
                    </a:lnTo>
                    <a:lnTo>
                      <a:pt x="0" y="0"/>
                    </a:lnTo>
                    <a:close/>
                  </a:path>
                </a:pathLst>
              </a:custGeom>
              <a:solidFill>
                <a:srgbClr val="0085A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11"/>
              <p:cNvSpPr>
                <a:spLocks/>
              </p:cNvSpPr>
              <p:nvPr/>
            </p:nvSpPr>
            <p:spPr bwMode="auto">
              <a:xfrm>
                <a:off x="4572432" y="3095483"/>
                <a:ext cx="236469" cy="177783"/>
              </a:xfrm>
              <a:custGeom>
                <a:avLst/>
                <a:gdLst>
                  <a:gd name="T0" fmla="*/ 0 w 274"/>
                  <a:gd name="T1" fmla="*/ 0 h 206"/>
                  <a:gd name="T2" fmla="*/ 0 w 274"/>
                  <a:gd name="T3" fmla="*/ 206 h 206"/>
                  <a:gd name="T4" fmla="*/ 274 w 274"/>
                  <a:gd name="T5" fmla="*/ 103 h 206"/>
                  <a:gd name="T6" fmla="*/ 0 w 274"/>
                  <a:gd name="T7" fmla="*/ 0 h 206"/>
                </a:gdLst>
                <a:ahLst/>
                <a:cxnLst>
                  <a:cxn ang="0">
                    <a:pos x="T0" y="T1"/>
                  </a:cxn>
                  <a:cxn ang="0">
                    <a:pos x="T2" y="T3"/>
                  </a:cxn>
                  <a:cxn ang="0">
                    <a:pos x="T4" y="T5"/>
                  </a:cxn>
                  <a:cxn ang="0">
                    <a:pos x="T6" y="T7"/>
                  </a:cxn>
                </a:cxnLst>
                <a:rect l="0" t="0" r="r" b="b"/>
                <a:pathLst>
                  <a:path w="274" h="206">
                    <a:moveTo>
                      <a:pt x="0" y="0"/>
                    </a:moveTo>
                    <a:lnTo>
                      <a:pt x="0" y="206"/>
                    </a:lnTo>
                    <a:lnTo>
                      <a:pt x="274" y="10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Oval 12"/>
              <p:cNvSpPr>
                <a:spLocks noChangeArrowheads="1"/>
              </p:cNvSpPr>
              <p:nvPr/>
            </p:nvSpPr>
            <p:spPr bwMode="auto">
              <a:xfrm>
                <a:off x="4749352" y="3173155"/>
                <a:ext cx="21575" cy="21576"/>
              </a:xfrm>
              <a:prstGeom prst="ellipse">
                <a:avLst/>
              </a:pr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Oval 13"/>
              <p:cNvSpPr>
                <a:spLocks noChangeArrowheads="1"/>
              </p:cNvSpPr>
              <p:nvPr/>
            </p:nvSpPr>
            <p:spPr bwMode="auto">
              <a:xfrm>
                <a:off x="4738133" y="3281033"/>
                <a:ext cx="45740" cy="45741"/>
              </a:xfrm>
              <a:prstGeom prst="ellipse">
                <a:avLst/>
              </a:prstGeom>
              <a:solidFill>
                <a:srgbClr val="EA8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3" name="Group 22"/>
          <p:cNvGrpSpPr/>
          <p:nvPr/>
        </p:nvGrpSpPr>
        <p:grpSpPr>
          <a:xfrm>
            <a:off x="4453623" y="6483936"/>
            <a:ext cx="787928" cy="778414"/>
            <a:chOff x="4625074" y="6483936"/>
            <a:chExt cx="787928" cy="778414"/>
          </a:xfrm>
        </p:grpSpPr>
        <p:grpSp>
          <p:nvGrpSpPr>
            <p:cNvPr id="56" name="Group 55"/>
            <p:cNvGrpSpPr>
              <a:grpSpLocks noChangeAspect="1"/>
            </p:cNvGrpSpPr>
            <p:nvPr/>
          </p:nvGrpSpPr>
          <p:grpSpPr>
            <a:xfrm>
              <a:off x="4625074" y="6483936"/>
              <a:ext cx="787928" cy="778414"/>
              <a:chOff x="2632787" y="1629410"/>
              <a:chExt cx="1817884" cy="1795938"/>
            </a:xfrm>
          </p:grpSpPr>
          <p:sp>
            <p:nvSpPr>
              <p:cNvPr id="57" name="Chord 56"/>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hord 57"/>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p:cNvGrpSpPr/>
            <p:nvPr/>
          </p:nvGrpSpPr>
          <p:grpSpPr>
            <a:xfrm>
              <a:off x="4855500" y="6728058"/>
              <a:ext cx="327076" cy="290170"/>
              <a:chOff x="5100638" y="4171950"/>
              <a:chExt cx="407987" cy="361951"/>
            </a:xfrm>
          </p:grpSpPr>
          <p:sp>
            <p:nvSpPr>
              <p:cNvPr id="73" name="Freeform 17"/>
              <p:cNvSpPr>
                <a:spLocks/>
              </p:cNvSpPr>
              <p:nvPr/>
            </p:nvSpPr>
            <p:spPr bwMode="auto">
              <a:xfrm>
                <a:off x="5222875" y="4171950"/>
                <a:ext cx="82550" cy="80963"/>
              </a:xfrm>
              <a:custGeom>
                <a:avLst/>
                <a:gdLst>
                  <a:gd name="T0" fmla="*/ 129 w 129"/>
                  <a:gd name="T1" fmla="*/ 0 h 128"/>
                  <a:gd name="T2" fmla="*/ 0 w 129"/>
                  <a:gd name="T3" fmla="*/ 128 h 128"/>
                  <a:gd name="T4" fmla="*/ 32 w 129"/>
                  <a:gd name="T5" fmla="*/ 128 h 128"/>
                  <a:gd name="T6" fmla="*/ 129 w 129"/>
                  <a:gd name="T7" fmla="*/ 32 h 128"/>
                  <a:gd name="T8" fmla="*/ 129 w 129"/>
                  <a:gd name="T9" fmla="*/ 32 h 128"/>
                  <a:gd name="T10" fmla="*/ 129 w 129"/>
                  <a:gd name="T11" fmla="*/ 0 h 128"/>
                  <a:gd name="T12" fmla="*/ 129 w 129"/>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29" h="128">
                    <a:moveTo>
                      <a:pt x="129" y="0"/>
                    </a:moveTo>
                    <a:cubicBezTo>
                      <a:pt x="58" y="0"/>
                      <a:pt x="0" y="57"/>
                      <a:pt x="0" y="128"/>
                    </a:cubicBezTo>
                    <a:cubicBezTo>
                      <a:pt x="32" y="128"/>
                      <a:pt x="32" y="128"/>
                      <a:pt x="32" y="128"/>
                    </a:cubicBezTo>
                    <a:cubicBezTo>
                      <a:pt x="32" y="75"/>
                      <a:pt x="76" y="32"/>
                      <a:pt x="129" y="32"/>
                    </a:cubicBezTo>
                    <a:cubicBezTo>
                      <a:pt x="129" y="32"/>
                      <a:pt x="129" y="32"/>
                      <a:pt x="129" y="32"/>
                    </a:cubicBezTo>
                    <a:cubicBezTo>
                      <a:pt x="129" y="0"/>
                      <a:pt x="129" y="0"/>
                      <a:pt x="129" y="0"/>
                    </a:cubicBezTo>
                    <a:cubicBezTo>
                      <a:pt x="129" y="0"/>
                      <a:pt x="129" y="0"/>
                      <a:pt x="129"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8"/>
              <p:cNvSpPr>
                <a:spLocks/>
              </p:cNvSpPr>
              <p:nvPr/>
            </p:nvSpPr>
            <p:spPr bwMode="auto">
              <a:xfrm>
                <a:off x="5305425" y="4171950"/>
                <a:ext cx="80962" cy="80963"/>
              </a:xfrm>
              <a:custGeom>
                <a:avLst/>
                <a:gdLst>
                  <a:gd name="T0" fmla="*/ 0 w 129"/>
                  <a:gd name="T1" fmla="*/ 0 h 128"/>
                  <a:gd name="T2" fmla="*/ 0 w 129"/>
                  <a:gd name="T3" fmla="*/ 32 h 128"/>
                  <a:gd name="T4" fmla="*/ 97 w 129"/>
                  <a:gd name="T5" fmla="*/ 128 h 128"/>
                  <a:gd name="T6" fmla="*/ 129 w 129"/>
                  <a:gd name="T7" fmla="*/ 128 h 128"/>
                  <a:gd name="T8" fmla="*/ 0 w 129"/>
                  <a:gd name="T9" fmla="*/ 0 h 128"/>
                </a:gdLst>
                <a:ahLst/>
                <a:cxnLst>
                  <a:cxn ang="0">
                    <a:pos x="T0" y="T1"/>
                  </a:cxn>
                  <a:cxn ang="0">
                    <a:pos x="T2" y="T3"/>
                  </a:cxn>
                  <a:cxn ang="0">
                    <a:pos x="T4" y="T5"/>
                  </a:cxn>
                  <a:cxn ang="0">
                    <a:pos x="T6" y="T7"/>
                  </a:cxn>
                  <a:cxn ang="0">
                    <a:pos x="T8" y="T9"/>
                  </a:cxn>
                </a:cxnLst>
                <a:rect l="0" t="0" r="r" b="b"/>
                <a:pathLst>
                  <a:path w="129" h="128">
                    <a:moveTo>
                      <a:pt x="0" y="0"/>
                    </a:moveTo>
                    <a:cubicBezTo>
                      <a:pt x="0" y="32"/>
                      <a:pt x="0" y="32"/>
                      <a:pt x="0" y="32"/>
                    </a:cubicBezTo>
                    <a:cubicBezTo>
                      <a:pt x="53" y="32"/>
                      <a:pt x="97" y="75"/>
                      <a:pt x="97" y="128"/>
                    </a:cubicBezTo>
                    <a:cubicBezTo>
                      <a:pt x="129" y="128"/>
                      <a:pt x="129" y="128"/>
                      <a:pt x="129" y="128"/>
                    </a:cubicBezTo>
                    <a:cubicBezTo>
                      <a:pt x="129" y="57"/>
                      <a:pt x="71" y="0"/>
                      <a:pt x="0" y="0"/>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9"/>
              <p:cNvSpPr>
                <a:spLocks/>
              </p:cNvSpPr>
              <p:nvPr/>
            </p:nvSpPr>
            <p:spPr bwMode="auto">
              <a:xfrm>
                <a:off x="5100638" y="4392613"/>
                <a:ext cx="204787" cy="141288"/>
              </a:xfrm>
              <a:custGeom>
                <a:avLst/>
                <a:gdLst>
                  <a:gd name="T0" fmla="*/ 0 w 321"/>
                  <a:gd name="T1" fmla="*/ 0 h 224"/>
                  <a:gd name="T2" fmla="*/ 0 w 321"/>
                  <a:gd name="T3" fmla="*/ 205 h 224"/>
                  <a:gd name="T4" fmla="*/ 18 w 321"/>
                  <a:gd name="T5" fmla="*/ 224 h 224"/>
                  <a:gd name="T6" fmla="*/ 321 w 321"/>
                  <a:gd name="T7" fmla="*/ 224 h 224"/>
                  <a:gd name="T8" fmla="*/ 321 w 321"/>
                  <a:gd name="T9" fmla="*/ 0 h 224"/>
                  <a:gd name="T10" fmla="*/ 0 w 321"/>
                  <a:gd name="T11" fmla="*/ 0 h 224"/>
                </a:gdLst>
                <a:ahLst/>
                <a:cxnLst>
                  <a:cxn ang="0">
                    <a:pos x="T0" y="T1"/>
                  </a:cxn>
                  <a:cxn ang="0">
                    <a:pos x="T2" y="T3"/>
                  </a:cxn>
                  <a:cxn ang="0">
                    <a:pos x="T4" y="T5"/>
                  </a:cxn>
                  <a:cxn ang="0">
                    <a:pos x="T6" y="T7"/>
                  </a:cxn>
                  <a:cxn ang="0">
                    <a:pos x="T8" y="T9"/>
                  </a:cxn>
                  <a:cxn ang="0">
                    <a:pos x="T10" y="T11"/>
                  </a:cxn>
                </a:cxnLst>
                <a:rect l="0" t="0" r="r" b="b"/>
                <a:pathLst>
                  <a:path w="321" h="224">
                    <a:moveTo>
                      <a:pt x="0" y="0"/>
                    </a:moveTo>
                    <a:cubicBezTo>
                      <a:pt x="0" y="205"/>
                      <a:pt x="0" y="205"/>
                      <a:pt x="0" y="205"/>
                    </a:cubicBezTo>
                    <a:cubicBezTo>
                      <a:pt x="0" y="215"/>
                      <a:pt x="8" y="224"/>
                      <a:pt x="18" y="224"/>
                    </a:cubicBezTo>
                    <a:cubicBezTo>
                      <a:pt x="321" y="224"/>
                      <a:pt x="321" y="224"/>
                      <a:pt x="321" y="224"/>
                    </a:cubicBezTo>
                    <a:cubicBezTo>
                      <a:pt x="321" y="0"/>
                      <a:pt x="321" y="0"/>
                      <a:pt x="321" y="0"/>
                    </a:cubicBezTo>
                    <a:lnTo>
                      <a:pt x="0"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0"/>
              <p:cNvSpPr>
                <a:spLocks/>
              </p:cNvSpPr>
              <p:nvPr/>
            </p:nvSpPr>
            <p:spPr bwMode="auto">
              <a:xfrm>
                <a:off x="5305425" y="4392613"/>
                <a:ext cx="203200" cy="141288"/>
              </a:xfrm>
              <a:custGeom>
                <a:avLst/>
                <a:gdLst>
                  <a:gd name="T0" fmla="*/ 0 w 321"/>
                  <a:gd name="T1" fmla="*/ 0 h 224"/>
                  <a:gd name="T2" fmla="*/ 0 w 321"/>
                  <a:gd name="T3" fmla="*/ 224 h 224"/>
                  <a:gd name="T4" fmla="*/ 303 w 321"/>
                  <a:gd name="T5" fmla="*/ 224 h 224"/>
                  <a:gd name="T6" fmla="*/ 321 w 321"/>
                  <a:gd name="T7" fmla="*/ 205 h 224"/>
                  <a:gd name="T8" fmla="*/ 321 w 321"/>
                  <a:gd name="T9" fmla="*/ 0 h 224"/>
                  <a:gd name="T10" fmla="*/ 0 w 321"/>
                  <a:gd name="T11" fmla="*/ 0 h 224"/>
                </a:gdLst>
                <a:ahLst/>
                <a:cxnLst>
                  <a:cxn ang="0">
                    <a:pos x="T0" y="T1"/>
                  </a:cxn>
                  <a:cxn ang="0">
                    <a:pos x="T2" y="T3"/>
                  </a:cxn>
                  <a:cxn ang="0">
                    <a:pos x="T4" y="T5"/>
                  </a:cxn>
                  <a:cxn ang="0">
                    <a:pos x="T6" y="T7"/>
                  </a:cxn>
                  <a:cxn ang="0">
                    <a:pos x="T8" y="T9"/>
                  </a:cxn>
                  <a:cxn ang="0">
                    <a:pos x="T10" y="T11"/>
                  </a:cxn>
                </a:cxnLst>
                <a:rect l="0" t="0" r="r" b="b"/>
                <a:pathLst>
                  <a:path w="321" h="224">
                    <a:moveTo>
                      <a:pt x="0" y="0"/>
                    </a:moveTo>
                    <a:cubicBezTo>
                      <a:pt x="0" y="224"/>
                      <a:pt x="0" y="224"/>
                      <a:pt x="0" y="224"/>
                    </a:cubicBezTo>
                    <a:cubicBezTo>
                      <a:pt x="303" y="224"/>
                      <a:pt x="303" y="224"/>
                      <a:pt x="303" y="224"/>
                    </a:cubicBezTo>
                    <a:cubicBezTo>
                      <a:pt x="313" y="224"/>
                      <a:pt x="321" y="215"/>
                      <a:pt x="321" y="205"/>
                    </a:cubicBezTo>
                    <a:cubicBezTo>
                      <a:pt x="321" y="0"/>
                      <a:pt x="321" y="0"/>
                      <a:pt x="321" y="0"/>
                    </a:cubicBezTo>
                    <a:lnTo>
                      <a:pt x="0" y="0"/>
                    </a:ln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1"/>
              <p:cNvSpPr>
                <a:spLocks/>
              </p:cNvSpPr>
              <p:nvPr/>
            </p:nvSpPr>
            <p:spPr bwMode="auto">
              <a:xfrm>
                <a:off x="5100638" y="4252913"/>
                <a:ext cx="204787" cy="195263"/>
              </a:xfrm>
              <a:custGeom>
                <a:avLst/>
                <a:gdLst>
                  <a:gd name="T0" fmla="*/ 18 w 321"/>
                  <a:gd name="T1" fmla="*/ 0 h 309"/>
                  <a:gd name="T2" fmla="*/ 0 w 321"/>
                  <a:gd name="T3" fmla="*/ 18 h 309"/>
                  <a:gd name="T4" fmla="*/ 0 w 321"/>
                  <a:gd name="T5" fmla="*/ 225 h 309"/>
                  <a:gd name="T6" fmla="*/ 321 w 321"/>
                  <a:gd name="T7" fmla="*/ 309 h 309"/>
                  <a:gd name="T8" fmla="*/ 321 w 321"/>
                  <a:gd name="T9" fmla="*/ 309 h 309"/>
                  <a:gd name="T10" fmla="*/ 321 w 321"/>
                  <a:gd name="T11" fmla="*/ 0 h 309"/>
                  <a:gd name="T12" fmla="*/ 18 w 321"/>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321" h="309">
                    <a:moveTo>
                      <a:pt x="18" y="0"/>
                    </a:moveTo>
                    <a:cubicBezTo>
                      <a:pt x="8" y="0"/>
                      <a:pt x="0" y="8"/>
                      <a:pt x="0" y="18"/>
                    </a:cubicBezTo>
                    <a:cubicBezTo>
                      <a:pt x="0" y="225"/>
                      <a:pt x="0" y="225"/>
                      <a:pt x="0" y="225"/>
                    </a:cubicBezTo>
                    <a:cubicBezTo>
                      <a:pt x="321" y="309"/>
                      <a:pt x="321" y="309"/>
                      <a:pt x="321" y="309"/>
                    </a:cubicBezTo>
                    <a:cubicBezTo>
                      <a:pt x="321" y="309"/>
                      <a:pt x="321" y="309"/>
                      <a:pt x="321" y="309"/>
                    </a:cubicBezTo>
                    <a:cubicBezTo>
                      <a:pt x="321" y="0"/>
                      <a:pt x="321" y="0"/>
                      <a:pt x="321" y="0"/>
                    </a:cubicBezTo>
                    <a:lnTo>
                      <a:pt x="18"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2"/>
              <p:cNvSpPr>
                <a:spLocks/>
              </p:cNvSpPr>
              <p:nvPr/>
            </p:nvSpPr>
            <p:spPr bwMode="auto">
              <a:xfrm>
                <a:off x="5305425" y="4252913"/>
                <a:ext cx="203200" cy="195263"/>
              </a:xfrm>
              <a:custGeom>
                <a:avLst/>
                <a:gdLst>
                  <a:gd name="T0" fmla="*/ 321 w 321"/>
                  <a:gd name="T1" fmla="*/ 18 h 309"/>
                  <a:gd name="T2" fmla="*/ 303 w 321"/>
                  <a:gd name="T3" fmla="*/ 0 h 309"/>
                  <a:gd name="T4" fmla="*/ 0 w 321"/>
                  <a:gd name="T5" fmla="*/ 0 h 309"/>
                  <a:gd name="T6" fmla="*/ 0 w 321"/>
                  <a:gd name="T7" fmla="*/ 309 h 309"/>
                  <a:gd name="T8" fmla="*/ 321 w 321"/>
                  <a:gd name="T9" fmla="*/ 225 h 309"/>
                  <a:gd name="T10" fmla="*/ 321 w 321"/>
                  <a:gd name="T11" fmla="*/ 18 h 309"/>
                </a:gdLst>
                <a:ahLst/>
                <a:cxnLst>
                  <a:cxn ang="0">
                    <a:pos x="T0" y="T1"/>
                  </a:cxn>
                  <a:cxn ang="0">
                    <a:pos x="T2" y="T3"/>
                  </a:cxn>
                  <a:cxn ang="0">
                    <a:pos x="T4" y="T5"/>
                  </a:cxn>
                  <a:cxn ang="0">
                    <a:pos x="T6" y="T7"/>
                  </a:cxn>
                  <a:cxn ang="0">
                    <a:pos x="T8" y="T9"/>
                  </a:cxn>
                  <a:cxn ang="0">
                    <a:pos x="T10" y="T11"/>
                  </a:cxn>
                </a:cxnLst>
                <a:rect l="0" t="0" r="r" b="b"/>
                <a:pathLst>
                  <a:path w="321" h="309">
                    <a:moveTo>
                      <a:pt x="321" y="18"/>
                    </a:moveTo>
                    <a:cubicBezTo>
                      <a:pt x="321" y="8"/>
                      <a:pt x="313" y="0"/>
                      <a:pt x="303" y="0"/>
                    </a:cubicBezTo>
                    <a:cubicBezTo>
                      <a:pt x="0" y="0"/>
                      <a:pt x="0" y="0"/>
                      <a:pt x="0" y="0"/>
                    </a:cubicBezTo>
                    <a:cubicBezTo>
                      <a:pt x="0" y="309"/>
                      <a:pt x="0" y="309"/>
                      <a:pt x="0" y="309"/>
                    </a:cubicBezTo>
                    <a:cubicBezTo>
                      <a:pt x="321" y="225"/>
                      <a:pt x="321" y="225"/>
                      <a:pt x="321" y="225"/>
                    </a:cubicBezTo>
                    <a:lnTo>
                      <a:pt x="321" y="18"/>
                    </a:ln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3"/>
              <p:cNvSpPr>
                <a:spLocks/>
              </p:cNvSpPr>
              <p:nvPr/>
            </p:nvSpPr>
            <p:spPr bwMode="auto">
              <a:xfrm>
                <a:off x="5287963" y="4386263"/>
                <a:ext cx="17462" cy="33338"/>
              </a:xfrm>
              <a:custGeom>
                <a:avLst/>
                <a:gdLst>
                  <a:gd name="T0" fmla="*/ 27 w 27"/>
                  <a:gd name="T1" fmla="*/ 0 h 53"/>
                  <a:gd name="T2" fmla="*/ 0 w 27"/>
                  <a:gd name="T3" fmla="*/ 26 h 53"/>
                  <a:gd name="T4" fmla="*/ 27 w 27"/>
                  <a:gd name="T5" fmla="*/ 53 h 53"/>
                  <a:gd name="T6" fmla="*/ 27 w 27"/>
                  <a:gd name="T7" fmla="*/ 53 h 53"/>
                  <a:gd name="T8" fmla="*/ 27 w 27"/>
                  <a:gd name="T9" fmla="*/ 0 h 53"/>
                  <a:gd name="T10" fmla="*/ 27 w 27"/>
                  <a:gd name="T11" fmla="*/ 0 h 53"/>
                </a:gdLst>
                <a:ahLst/>
                <a:cxnLst>
                  <a:cxn ang="0">
                    <a:pos x="T0" y="T1"/>
                  </a:cxn>
                  <a:cxn ang="0">
                    <a:pos x="T2" y="T3"/>
                  </a:cxn>
                  <a:cxn ang="0">
                    <a:pos x="T4" y="T5"/>
                  </a:cxn>
                  <a:cxn ang="0">
                    <a:pos x="T6" y="T7"/>
                  </a:cxn>
                  <a:cxn ang="0">
                    <a:pos x="T8" y="T9"/>
                  </a:cxn>
                  <a:cxn ang="0">
                    <a:pos x="T10" y="T11"/>
                  </a:cxn>
                </a:cxnLst>
                <a:rect l="0" t="0" r="r" b="b"/>
                <a:pathLst>
                  <a:path w="27" h="53">
                    <a:moveTo>
                      <a:pt x="27" y="0"/>
                    </a:moveTo>
                    <a:cubicBezTo>
                      <a:pt x="12" y="0"/>
                      <a:pt x="0" y="12"/>
                      <a:pt x="0" y="26"/>
                    </a:cubicBezTo>
                    <a:cubicBezTo>
                      <a:pt x="0" y="41"/>
                      <a:pt x="12" y="53"/>
                      <a:pt x="27" y="53"/>
                    </a:cubicBezTo>
                    <a:cubicBezTo>
                      <a:pt x="27" y="53"/>
                      <a:pt x="27" y="53"/>
                      <a:pt x="27" y="53"/>
                    </a:cubicBezTo>
                    <a:cubicBezTo>
                      <a:pt x="27" y="0"/>
                      <a:pt x="27" y="0"/>
                      <a:pt x="27" y="0"/>
                    </a:cubicBezTo>
                    <a:cubicBezTo>
                      <a:pt x="27" y="0"/>
                      <a:pt x="27"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4"/>
              <p:cNvSpPr>
                <a:spLocks/>
              </p:cNvSpPr>
              <p:nvPr/>
            </p:nvSpPr>
            <p:spPr bwMode="auto">
              <a:xfrm>
                <a:off x="5305425" y="4386263"/>
                <a:ext cx="15875" cy="33338"/>
              </a:xfrm>
              <a:custGeom>
                <a:avLst/>
                <a:gdLst>
                  <a:gd name="T0" fmla="*/ 27 w 27"/>
                  <a:gd name="T1" fmla="*/ 26 h 53"/>
                  <a:gd name="T2" fmla="*/ 0 w 27"/>
                  <a:gd name="T3" fmla="*/ 0 h 53"/>
                  <a:gd name="T4" fmla="*/ 0 w 27"/>
                  <a:gd name="T5" fmla="*/ 53 h 53"/>
                  <a:gd name="T6" fmla="*/ 27 w 27"/>
                  <a:gd name="T7" fmla="*/ 26 h 53"/>
                </a:gdLst>
                <a:ahLst/>
                <a:cxnLst>
                  <a:cxn ang="0">
                    <a:pos x="T0" y="T1"/>
                  </a:cxn>
                  <a:cxn ang="0">
                    <a:pos x="T2" y="T3"/>
                  </a:cxn>
                  <a:cxn ang="0">
                    <a:pos x="T4" y="T5"/>
                  </a:cxn>
                  <a:cxn ang="0">
                    <a:pos x="T6" y="T7"/>
                  </a:cxn>
                </a:cxnLst>
                <a:rect l="0" t="0" r="r" b="b"/>
                <a:pathLst>
                  <a:path w="27" h="53">
                    <a:moveTo>
                      <a:pt x="27" y="26"/>
                    </a:moveTo>
                    <a:cubicBezTo>
                      <a:pt x="27" y="12"/>
                      <a:pt x="15" y="0"/>
                      <a:pt x="0" y="0"/>
                    </a:cubicBezTo>
                    <a:cubicBezTo>
                      <a:pt x="0" y="53"/>
                      <a:pt x="0" y="53"/>
                      <a:pt x="0" y="53"/>
                    </a:cubicBezTo>
                    <a:cubicBezTo>
                      <a:pt x="15" y="53"/>
                      <a:pt x="27" y="41"/>
                      <a:pt x="27" y="26"/>
                    </a:cubicBezTo>
                    <a:close/>
                  </a:path>
                </a:pathLst>
              </a:custGeom>
              <a:solidFill>
                <a:srgbClr val="95D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6" name="Group 25"/>
          <p:cNvGrpSpPr/>
          <p:nvPr/>
        </p:nvGrpSpPr>
        <p:grpSpPr>
          <a:xfrm>
            <a:off x="5863418" y="6483936"/>
            <a:ext cx="787928" cy="778414"/>
            <a:chOff x="6303035" y="6483936"/>
            <a:chExt cx="787928" cy="778414"/>
          </a:xfrm>
        </p:grpSpPr>
        <p:grpSp>
          <p:nvGrpSpPr>
            <p:cNvPr id="59" name="Group 58"/>
            <p:cNvGrpSpPr>
              <a:grpSpLocks noChangeAspect="1"/>
            </p:cNvGrpSpPr>
            <p:nvPr/>
          </p:nvGrpSpPr>
          <p:grpSpPr>
            <a:xfrm>
              <a:off x="6303035" y="6483936"/>
              <a:ext cx="787928" cy="778414"/>
              <a:chOff x="2632787" y="1629410"/>
              <a:chExt cx="1817884" cy="1795938"/>
            </a:xfrm>
          </p:grpSpPr>
          <p:sp>
            <p:nvSpPr>
              <p:cNvPr id="60" name="Chord 59"/>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hord 60"/>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 name="Group 80"/>
            <p:cNvGrpSpPr/>
            <p:nvPr/>
          </p:nvGrpSpPr>
          <p:grpSpPr>
            <a:xfrm>
              <a:off x="6527930" y="6707250"/>
              <a:ext cx="338139" cy="331787"/>
              <a:chOff x="7119937" y="4378325"/>
              <a:chExt cx="338139" cy="331787"/>
            </a:xfrm>
          </p:grpSpPr>
          <p:sp>
            <p:nvSpPr>
              <p:cNvPr id="82" name="Freeform 28"/>
              <p:cNvSpPr>
                <a:spLocks noEditPoints="1"/>
              </p:cNvSpPr>
              <p:nvPr/>
            </p:nvSpPr>
            <p:spPr bwMode="auto">
              <a:xfrm>
                <a:off x="7119937" y="4378325"/>
                <a:ext cx="168275" cy="331787"/>
              </a:xfrm>
              <a:custGeom>
                <a:avLst/>
                <a:gdLst>
                  <a:gd name="T0" fmla="*/ 37 w 37"/>
                  <a:gd name="T1" fmla="*/ 0 h 73"/>
                  <a:gd name="T2" fmla="*/ 37 w 37"/>
                  <a:gd name="T3" fmla="*/ 0 h 73"/>
                  <a:gd name="T4" fmla="*/ 0 w 37"/>
                  <a:gd name="T5" fmla="*/ 37 h 73"/>
                  <a:gd name="T6" fmla="*/ 37 w 37"/>
                  <a:gd name="T7" fmla="*/ 73 h 73"/>
                  <a:gd name="T8" fmla="*/ 37 w 37"/>
                  <a:gd name="T9" fmla="*/ 73 h 73"/>
                  <a:gd name="T10" fmla="*/ 37 w 37"/>
                  <a:gd name="T11" fmla="*/ 0 h 73"/>
                  <a:gd name="T12" fmla="*/ 26 w 37"/>
                  <a:gd name="T13" fmla="*/ 8 h 73"/>
                  <a:gd name="T14" fmla="*/ 20 w 37"/>
                  <a:gd name="T15" fmla="*/ 16 h 73"/>
                  <a:gd name="T16" fmla="*/ 17 w 37"/>
                  <a:gd name="T17" fmla="*/ 14 h 73"/>
                  <a:gd name="T18" fmla="*/ 26 w 37"/>
                  <a:gd name="T19" fmla="*/ 8 h 73"/>
                  <a:gd name="T20" fmla="*/ 13 w 37"/>
                  <a:gd name="T21" fmla="*/ 18 h 73"/>
                  <a:gd name="T22" fmla="*/ 18 w 37"/>
                  <a:gd name="T23" fmla="*/ 22 h 73"/>
                  <a:gd name="T24" fmla="*/ 15 w 37"/>
                  <a:gd name="T25" fmla="*/ 34 h 73"/>
                  <a:gd name="T26" fmla="*/ 6 w 37"/>
                  <a:gd name="T27" fmla="*/ 34 h 73"/>
                  <a:gd name="T28" fmla="*/ 13 w 37"/>
                  <a:gd name="T29" fmla="*/ 18 h 73"/>
                  <a:gd name="T30" fmla="*/ 6 w 37"/>
                  <a:gd name="T31" fmla="*/ 40 h 73"/>
                  <a:gd name="T32" fmla="*/ 15 w 37"/>
                  <a:gd name="T33" fmla="*/ 40 h 73"/>
                  <a:gd name="T34" fmla="*/ 18 w 37"/>
                  <a:gd name="T35" fmla="*/ 52 h 73"/>
                  <a:gd name="T36" fmla="*/ 13 w 37"/>
                  <a:gd name="T37" fmla="*/ 55 h 73"/>
                  <a:gd name="T38" fmla="*/ 6 w 37"/>
                  <a:gd name="T39" fmla="*/ 40 h 73"/>
                  <a:gd name="T40" fmla="*/ 17 w 37"/>
                  <a:gd name="T41" fmla="*/ 60 h 73"/>
                  <a:gd name="T42" fmla="*/ 20 w 37"/>
                  <a:gd name="T43" fmla="*/ 57 h 73"/>
                  <a:gd name="T44" fmla="*/ 26 w 37"/>
                  <a:gd name="T45" fmla="*/ 65 h 73"/>
                  <a:gd name="T46" fmla="*/ 17 w 37"/>
                  <a:gd name="T47" fmla="*/ 60 h 73"/>
                  <a:gd name="T48" fmla="*/ 34 w 37"/>
                  <a:gd name="T49" fmla="*/ 64 h 73"/>
                  <a:gd name="T50" fmla="*/ 26 w 37"/>
                  <a:gd name="T51" fmla="*/ 55 h 73"/>
                  <a:gd name="T52" fmla="*/ 34 w 37"/>
                  <a:gd name="T53" fmla="*/ 54 h 73"/>
                  <a:gd name="T54" fmla="*/ 34 w 37"/>
                  <a:gd name="T55" fmla="*/ 64 h 73"/>
                  <a:gd name="T56" fmla="*/ 34 w 37"/>
                  <a:gd name="T57" fmla="*/ 47 h 73"/>
                  <a:gd name="T58" fmla="*/ 24 w 37"/>
                  <a:gd name="T59" fmla="*/ 49 h 73"/>
                  <a:gd name="T60" fmla="*/ 22 w 37"/>
                  <a:gd name="T61" fmla="*/ 40 h 73"/>
                  <a:gd name="T62" fmla="*/ 34 w 37"/>
                  <a:gd name="T63" fmla="*/ 40 h 73"/>
                  <a:gd name="T64" fmla="*/ 34 w 37"/>
                  <a:gd name="T65" fmla="*/ 47 h 73"/>
                  <a:gd name="T66" fmla="*/ 34 w 37"/>
                  <a:gd name="T67" fmla="*/ 34 h 73"/>
                  <a:gd name="T68" fmla="*/ 22 w 37"/>
                  <a:gd name="T69" fmla="*/ 34 h 73"/>
                  <a:gd name="T70" fmla="*/ 24 w 37"/>
                  <a:gd name="T71" fmla="*/ 24 h 73"/>
                  <a:gd name="T72" fmla="*/ 34 w 37"/>
                  <a:gd name="T73" fmla="*/ 26 h 73"/>
                  <a:gd name="T74" fmla="*/ 34 w 37"/>
                  <a:gd name="T75" fmla="*/ 34 h 73"/>
                  <a:gd name="T76" fmla="*/ 34 w 37"/>
                  <a:gd name="T77" fmla="*/ 20 h 73"/>
                  <a:gd name="T78" fmla="*/ 26 w 37"/>
                  <a:gd name="T79" fmla="*/ 18 h 73"/>
                  <a:gd name="T80" fmla="*/ 34 w 37"/>
                  <a:gd name="T81" fmla="*/ 9 h 73"/>
                  <a:gd name="T82" fmla="*/ 34 w 37"/>
                  <a:gd name="T83"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73">
                    <a:moveTo>
                      <a:pt x="37" y="0"/>
                    </a:moveTo>
                    <a:cubicBezTo>
                      <a:pt x="37" y="0"/>
                      <a:pt x="37" y="0"/>
                      <a:pt x="37" y="0"/>
                    </a:cubicBezTo>
                    <a:cubicBezTo>
                      <a:pt x="16" y="0"/>
                      <a:pt x="0" y="17"/>
                      <a:pt x="0" y="37"/>
                    </a:cubicBezTo>
                    <a:cubicBezTo>
                      <a:pt x="0" y="57"/>
                      <a:pt x="16" y="73"/>
                      <a:pt x="37" y="73"/>
                    </a:cubicBezTo>
                    <a:cubicBezTo>
                      <a:pt x="37" y="73"/>
                      <a:pt x="37" y="73"/>
                      <a:pt x="37" y="73"/>
                    </a:cubicBezTo>
                    <a:lnTo>
                      <a:pt x="37" y="0"/>
                    </a:lnTo>
                    <a:close/>
                    <a:moveTo>
                      <a:pt x="26" y="8"/>
                    </a:moveTo>
                    <a:cubicBezTo>
                      <a:pt x="24" y="11"/>
                      <a:pt x="22" y="13"/>
                      <a:pt x="20" y="16"/>
                    </a:cubicBezTo>
                    <a:cubicBezTo>
                      <a:pt x="19" y="15"/>
                      <a:pt x="18" y="15"/>
                      <a:pt x="17" y="14"/>
                    </a:cubicBezTo>
                    <a:cubicBezTo>
                      <a:pt x="19" y="12"/>
                      <a:pt x="22" y="10"/>
                      <a:pt x="26" y="8"/>
                    </a:cubicBezTo>
                    <a:close/>
                    <a:moveTo>
                      <a:pt x="13" y="18"/>
                    </a:moveTo>
                    <a:cubicBezTo>
                      <a:pt x="14" y="19"/>
                      <a:pt x="16" y="21"/>
                      <a:pt x="18" y="22"/>
                    </a:cubicBezTo>
                    <a:cubicBezTo>
                      <a:pt x="17" y="25"/>
                      <a:pt x="16" y="29"/>
                      <a:pt x="15" y="34"/>
                    </a:cubicBezTo>
                    <a:cubicBezTo>
                      <a:pt x="6" y="34"/>
                      <a:pt x="6" y="34"/>
                      <a:pt x="6" y="34"/>
                    </a:cubicBezTo>
                    <a:cubicBezTo>
                      <a:pt x="7" y="28"/>
                      <a:pt x="9" y="23"/>
                      <a:pt x="13" y="18"/>
                    </a:cubicBezTo>
                    <a:close/>
                    <a:moveTo>
                      <a:pt x="6" y="40"/>
                    </a:moveTo>
                    <a:cubicBezTo>
                      <a:pt x="15" y="40"/>
                      <a:pt x="15" y="40"/>
                      <a:pt x="15" y="40"/>
                    </a:cubicBezTo>
                    <a:cubicBezTo>
                      <a:pt x="16" y="44"/>
                      <a:pt x="17" y="48"/>
                      <a:pt x="18" y="52"/>
                    </a:cubicBezTo>
                    <a:cubicBezTo>
                      <a:pt x="16" y="53"/>
                      <a:pt x="14" y="54"/>
                      <a:pt x="13" y="55"/>
                    </a:cubicBezTo>
                    <a:cubicBezTo>
                      <a:pt x="9" y="51"/>
                      <a:pt x="7" y="46"/>
                      <a:pt x="6" y="40"/>
                    </a:cubicBezTo>
                    <a:close/>
                    <a:moveTo>
                      <a:pt x="17" y="60"/>
                    </a:moveTo>
                    <a:cubicBezTo>
                      <a:pt x="18" y="59"/>
                      <a:pt x="19" y="58"/>
                      <a:pt x="20" y="57"/>
                    </a:cubicBezTo>
                    <a:cubicBezTo>
                      <a:pt x="22" y="60"/>
                      <a:pt x="24" y="63"/>
                      <a:pt x="26" y="65"/>
                    </a:cubicBezTo>
                    <a:cubicBezTo>
                      <a:pt x="22" y="64"/>
                      <a:pt x="19" y="62"/>
                      <a:pt x="17" y="60"/>
                    </a:cubicBezTo>
                    <a:close/>
                    <a:moveTo>
                      <a:pt x="34" y="64"/>
                    </a:moveTo>
                    <a:cubicBezTo>
                      <a:pt x="31" y="62"/>
                      <a:pt x="28" y="59"/>
                      <a:pt x="26" y="55"/>
                    </a:cubicBezTo>
                    <a:cubicBezTo>
                      <a:pt x="28" y="54"/>
                      <a:pt x="31" y="54"/>
                      <a:pt x="34" y="54"/>
                    </a:cubicBezTo>
                    <a:lnTo>
                      <a:pt x="34" y="64"/>
                    </a:lnTo>
                    <a:close/>
                    <a:moveTo>
                      <a:pt x="34" y="47"/>
                    </a:moveTo>
                    <a:cubicBezTo>
                      <a:pt x="30" y="48"/>
                      <a:pt x="27" y="48"/>
                      <a:pt x="24" y="49"/>
                    </a:cubicBezTo>
                    <a:cubicBezTo>
                      <a:pt x="23" y="46"/>
                      <a:pt x="22" y="43"/>
                      <a:pt x="22" y="40"/>
                    </a:cubicBezTo>
                    <a:cubicBezTo>
                      <a:pt x="34" y="40"/>
                      <a:pt x="34" y="40"/>
                      <a:pt x="34" y="40"/>
                    </a:cubicBezTo>
                    <a:lnTo>
                      <a:pt x="34" y="47"/>
                    </a:lnTo>
                    <a:close/>
                    <a:moveTo>
                      <a:pt x="34" y="34"/>
                    </a:moveTo>
                    <a:cubicBezTo>
                      <a:pt x="22" y="34"/>
                      <a:pt x="22" y="34"/>
                      <a:pt x="22" y="34"/>
                    </a:cubicBezTo>
                    <a:cubicBezTo>
                      <a:pt x="22" y="30"/>
                      <a:pt x="23" y="27"/>
                      <a:pt x="24" y="24"/>
                    </a:cubicBezTo>
                    <a:cubicBezTo>
                      <a:pt x="27" y="25"/>
                      <a:pt x="30" y="26"/>
                      <a:pt x="34" y="26"/>
                    </a:cubicBezTo>
                    <a:lnTo>
                      <a:pt x="34" y="34"/>
                    </a:lnTo>
                    <a:close/>
                    <a:moveTo>
                      <a:pt x="34" y="20"/>
                    </a:moveTo>
                    <a:cubicBezTo>
                      <a:pt x="31" y="20"/>
                      <a:pt x="28" y="19"/>
                      <a:pt x="26" y="18"/>
                    </a:cubicBezTo>
                    <a:cubicBezTo>
                      <a:pt x="28" y="15"/>
                      <a:pt x="31" y="12"/>
                      <a:pt x="34" y="9"/>
                    </a:cubicBezTo>
                    <a:lnTo>
                      <a:pt x="34" y="20"/>
                    </a:ln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29"/>
              <p:cNvSpPr>
                <a:spLocks noEditPoints="1"/>
              </p:cNvSpPr>
              <p:nvPr/>
            </p:nvSpPr>
            <p:spPr bwMode="auto">
              <a:xfrm>
                <a:off x="7288213" y="4378325"/>
                <a:ext cx="169863" cy="331787"/>
              </a:xfrm>
              <a:custGeom>
                <a:avLst/>
                <a:gdLst>
                  <a:gd name="T0" fmla="*/ 0 w 37"/>
                  <a:gd name="T1" fmla="*/ 73 h 73"/>
                  <a:gd name="T2" fmla="*/ 1 w 37"/>
                  <a:gd name="T3" fmla="*/ 73 h 73"/>
                  <a:gd name="T4" fmla="*/ 37 w 37"/>
                  <a:gd name="T5" fmla="*/ 37 h 73"/>
                  <a:gd name="T6" fmla="*/ 1 w 37"/>
                  <a:gd name="T7" fmla="*/ 0 h 73"/>
                  <a:gd name="T8" fmla="*/ 0 w 37"/>
                  <a:gd name="T9" fmla="*/ 0 h 73"/>
                  <a:gd name="T10" fmla="*/ 0 w 37"/>
                  <a:gd name="T11" fmla="*/ 73 h 73"/>
                  <a:gd name="T12" fmla="*/ 20 w 37"/>
                  <a:gd name="T13" fmla="*/ 14 h 73"/>
                  <a:gd name="T14" fmla="*/ 17 w 37"/>
                  <a:gd name="T15" fmla="*/ 16 h 73"/>
                  <a:gd name="T16" fmla="*/ 12 w 37"/>
                  <a:gd name="T17" fmla="*/ 8 h 73"/>
                  <a:gd name="T18" fmla="*/ 20 w 37"/>
                  <a:gd name="T19" fmla="*/ 14 h 73"/>
                  <a:gd name="T20" fmla="*/ 31 w 37"/>
                  <a:gd name="T21" fmla="*/ 34 h 73"/>
                  <a:gd name="T22" fmla="*/ 22 w 37"/>
                  <a:gd name="T23" fmla="*/ 34 h 73"/>
                  <a:gd name="T24" fmla="*/ 19 w 37"/>
                  <a:gd name="T25" fmla="*/ 22 h 73"/>
                  <a:gd name="T26" fmla="*/ 25 w 37"/>
                  <a:gd name="T27" fmla="*/ 18 h 73"/>
                  <a:gd name="T28" fmla="*/ 31 w 37"/>
                  <a:gd name="T29" fmla="*/ 34 h 73"/>
                  <a:gd name="T30" fmla="*/ 25 w 37"/>
                  <a:gd name="T31" fmla="*/ 55 h 73"/>
                  <a:gd name="T32" fmla="*/ 19 w 37"/>
                  <a:gd name="T33" fmla="*/ 52 h 73"/>
                  <a:gd name="T34" fmla="*/ 22 w 37"/>
                  <a:gd name="T35" fmla="*/ 40 h 73"/>
                  <a:gd name="T36" fmla="*/ 31 w 37"/>
                  <a:gd name="T37" fmla="*/ 40 h 73"/>
                  <a:gd name="T38" fmla="*/ 25 w 37"/>
                  <a:gd name="T39" fmla="*/ 55 h 73"/>
                  <a:gd name="T40" fmla="*/ 12 w 37"/>
                  <a:gd name="T41" fmla="*/ 65 h 73"/>
                  <a:gd name="T42" fmla="*/ 17 w 37"/>
                  <a:gd name="T43" fmla="*/ 57 h 73"/>
                  <a:gd name="T44" fmla="*/ 20 w 37"/>
                  <a:gd name="T45" fmla="*/ 60 h 73"/>
                  <a:gd name="T46" fmla="*/ 12 w 37"/>
                  <a:gd name="T47" fmla="*/ 65 h 73"/>
                  <a:gd name="T48" fmla="*/ 4 w 37"/>
                  <a:gd name="T49" fmla="*/ 54 h 73"/>
                  <a:gd name="T50" fmla="*/ 11 w 37"/>
                  <a:gd name="T51" fmla="*/ 55 h 73"/>
                  <a:gd name="T52" fmla="*/ 4 w 37"/>
                  <a:gd name="T53" fmla="*/ 64 h 73"/>
                  <a:gd name="T54" fmla="*/ 4 w 37"/>
                  <a:gd name="T55" fmla="*/ 54 h 73"/>
                  <a:gd name="T56" fmla="*/ 4 w 37"/>
                  <a:gd name="T57" fmla="*/ 40 h 73"/>
                  <a:gd name="T58" fmla="*/ 16 w 37"/>
                  <a:gd name="T59" fmla="*/ 40 h 73"/>
                  <a:gd name="T60" fmla="*/ 14 w 37"/>
                  <a:gd name="T61" fmla="*/ 49 h 73"/>
                  <a:gd name="T62" fmla="*/ 4 w 37"/>
                  <a:gd name="T63" fmla="*/ 47 h 73"/>
                  <a:gd name="T64" fmla="*/ 4 w 37"/>
                  <a:gd name="T65" fmla="*/ 40 h 73"/>
                  <a:gd name="T66" fmla="*/ 4 w 37"/>
                  <a:gd name="T67" fmla="*/ 26 h 73"/>
                  <a:gd name="T68" fmla="*/ 14 w 37"/>
                  <a:gd name="T69" fmla="*/ 24 h 73"/>
                  <a:gd name="T70" fmla="*/ 16 w 37"/>
                  <a:gd name="T71" fmla="*/ 34 h 73"/>
                  <a:gd name="T72" fmla="*/ 4 w 37"/>
                  <a:gd name="T73" fmla="*/ 34 h 73"/>
                  <a:gd name="T74" fmla="*/ 4 w 37"/>
                  <a:gd name="T75" fmla="*/ 26 h 73"/>
                  <a:gd name="T76" fmla="*/ 4 w 37"/>
                  <a:gd name="T77" fmla="*/ 9 h 73"/>
                  <a:gd name="T78" fmla="*/ 11 w 37"/>
                  <a:gd name="T79" fmla="*/ 18 h 73"/>
                  <a:gd name="T80" fmla="*/ 4 w 37"/>
                  <a:gd name="T81" fmla="*/ 20 h 73"/>
                  <a:gd name="T82" fmla="*/ 4 w 37"/>
                  <a:gd name="T83"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73">
                    <a:moveTo>
                      <a:pt x="0" y="73"/>
                    </a:moveTo>
                    <a:cubicBezTo>
                      <a:pt x="0" y="73"/>
                      <a:pt x="0" y="73"/>
                      <a:pt x="1" y="73"/>
                    </a:cubicBezTo>
                    <a:cubicBezTo>
                      <a:pt x="21" y="73"/>
                      <a:pt x="37" y="57"/>
                      <a:pt x="37" y="37"/>
                    </a:cubicBezTo>
                    <a:cubicBezTo>
                      <a:pt x="37" y="17"/>
                      <a:pt x="21" y="0"/>
                      <a:pt x="1" y="0"/>
                    </a:cubicBezTo>
                    <a:cubicBezTo>
                      <a:pt x="0" y="0"/>
                      <a:pt x="0" y="0"/>
                      <a:pt x="0" y="0"/>
                    </a:cubicBezTo>
                    <a:lnTo>
                      <a:pt x="0" y="73"/>
                    </a:lnTo>
                    <a:close/>
                    <a:moveTo>
                      <a:pt x="20" y="14"/>
                    </a:moveTo>
                    <a:cubicBezTo>
                      <a:pt x="19" y="15"/>
                      <a:pt x="18" y="15"/>
                      <a:pt x="17" y="16"/>
                    </a:cubicBezTo>
                    <a:cubicBezTo>
                      <a:pt x="15" y="13"/>
                      <a:pt x="14" y="11"/>
                      <a:pt x="12" y="8"/>
                    </a:cubicBezTo>
                    <a:cubicBezTo>
                      <a:pt x="15" y="10"/>
                      <a:pt x="18" y="12"/>
                      <a:pt x="20" y="14"/>
                    </a:cubicBezTo>
                    <a:close/>
                    <a:moveTo>
                      <a:pt x="31" y="34"/>
                    </a:moveTo>
                    <a:cubicBezTo>
                      <a:pt x="22" y="34"/>
                      <a:pt x="22" y="34"/>
                      <a:pt x="22" y="34"/>
                    </a:cubicBezTo>
                    <a:cubicBezTo>
                      <a:pt x="22" y="29"/>
                      <a:pt x="21" y="25"/>
                      <a:pt x="19" y="22"/>
                    </a:cubicBezTo>
                    <a:cubicBezTo>
                      <a:pt x="21" y="21"/>
                      <a:pt x="23" y="19"/>
                      <a:pt x="25" y="18"/>
                    </a:cubicBezTo>
                    <a:cubicBezTo>
                      <a:pt x="28" y="23"/>
                      <a:pt x="30" y="28"/>
                      <a:pt x="31" y="34"/>
                    </a:cubicBezTo>
                    <a:close/>
                    <a:moveTo>
                      <a:pt x="25" y="55"/>
                    </a:moveTo>
                    <a:cubicBezTo>
                      <a:pt x="23" y="54"/>
                      <a:pt x="21" y="53"/>
                      <a:pt x="19" y="52"/>
                    </a:cubicBezTo>
                    <a:cubicBezTo>
                      <a:pt x="21" y="48"/>
                      <a:pt x="22" y="44"/>
                      <a:pt x="22" y="40"/>
                    </a:cubicBezTo>
                    <a:cubicBezTo>
                      <a:pt x="31" y="40"/>
                      <a:pt x="31" y="40"/>
                      <a:pt x="31" y="40"/>
                    </a:cubicBezTo>
                    <a:cubicBezTo>
                      <a:pt x="30" y="46"/>
                      <a:pt x="28" y="51"/>
                      <a:pt x="25" y="55"/>
                    </a:cubicBezTo>
                    <a:close/>
                    <a:moveTo>
                      <a:pt x="12" y="65"/>
                    </a:moveTo>
                    <a:cubicBezTo>
                      <a:pt x="14" y="63"/>
                      <a:pt x="15" y="60"/>
                      <a:pt x="17" y="57"/>
                    </a:cubicBezTo>
                    <a:cubicBezTo>
                      <a:pt x="18" y="58"/>
                      <a:pt x="19" y="59"/>
                      <a:pt x="20" y="60"/>
                    </a:cubicBezTo>
                    <a:cubicBezTo>
                      <a:pt x="18" y="62"/>
                      <a:pt x="15" y="64"/>
                      <a:pt x="12" y="65"/>
                    </a:cubicBezTo>
                    <a:close/>
                    <a:moveTo>
                      <a:pt x="4" y="54"/>
                    </a:moveTo>
                    <a:cubicBezTo>
                      <a:pt x="6" y="54"/>
                      <a:pt x="9" y="54"/>
                      <a:pt x="11" y="55"/>
                    </a:cubicBezTo>
                    <a:cubicBezTo>
                      <a:pt x="9" y="59"/>
                      <a:pt x="7" y="62"/>
                      <a:pt x="4" y="64"/>
                    </a:cubicBezTo>
                    <a:lnTo>
                      <a:pt x="4" y="54"/>
                    </a:lnTo>
                    <a:close/>
                    <a:moveTo>
                      <a:pt x="4" y="40"/>
                    </a:moveTo>
                    <a:cubicBezTo>
                      <a:pt x="16" y="40"/>
                      <a:pt x="16" y="40"/>
                      <a:pt x="16" y="40"/>
                    </a:cubicBezTo>
                    <a:cubicBezTo>
                      <a:pt x="15" y="43"/>
                      <a:pt x="15" y="46"/>
                      <a:pt x="14" y="49"/>
                    </a:cubicBezTo>
                    <a:cubicBezTo>
                      <a:pt x="11" y="48"/>
                      <a:pt x="7" y="48"/>
                      <a:pt x="4" y="47"/>
                    </a:cubicBezTo>
                    <a:lnTo>
                      <a:pt x="4" y="40"/>
                    </a:lnTo>
                    <a:close/>
                    <a:moveTo>
                      <a:pt x="4" y="26"/>
                    </a:moveTo>
                    <a:cubicBezTo>
                      <a:pt x="7" y="26"/>
                      <a:pt x="11" y="25"/>
                      <a:pt x="14" y="24"/>
                    </a:cubicBezTo>
                    <a:cubicBezTo>
                      <a:pt x="15" y="27"/>
                      <a:pt x="15" y="30"/>
                      <a:pt x="16" y="34"/>
                    </a:cubicBezTo>
                    <a:cubicBezTo>
                      <a:pt x="4" y="34"/>
                      <a:pt x="4" y="34"/>
                      <a:pt x="4" y="34"/>
                    </a:cubicBezTo>
                    <a:lnTo>
                      <a:pt x="4" y="26"/>
                    </a:lnTo>
                    <a:close/>
                    <a:moveTo>
                      <a:pt x="4" y="9"/>
                    </a:moveTo>
                    <a:cubicBezTo>
                      <a:pt x="7" y="12"/>
                      <a:pt x="9" y="15"/>
                      <a:pt x="11" y="18"/>
                    </a:cubicBezTo>
                    <a:cubicBezTo>
                      <a:pt x="9" y="19"/>
                      <a:pt x="6" y="20"/>
                      <a:pt x="4" y="20"/>
                    </a:cubicBezTo>
                    <a:lnTo>
                      <a:pt x="4" y="9"/>
                    </a:lnTo>
                    <a:close/>
                  </a:path>
                </a:pathLst>
              </a:custGeom>
              <a:solidFill>
                <a:srgbClr val="0085A8"/>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 name="Group 3"/>
          <p:cNvGrpSpPr/>
          <p:nvPr/>
        </p:nvGrpSpPr>
        <p:grpSpPr>
          <a:xfrm>
            <a:off x="224238" y="6483936"/>
            <a:ext cx="787928" cy="778414"/>
            <a:chOff x="-391226" y="6483936"/>
            <a:chExt cx="787928" cy="778414"/>
          </a:xfrm>
        </p:grpSpPr>
        <p:grpSp>
          <p:nvGrpSpPr>
            <p:cNvPr id="42" name="Group 41"/>
            <p:cNvGrpSpPr>
              <a:grpSpLocks noChangeAspect="1"/>
            </p:cNvGrpSpPr>
            <p:nvPr/>
          </p:nvGrpSpPr>
          <p:grpSpPr>
            <a:xfrm>
              <a:off x="-391226" y="6483936"/>
              <a:ext cx="787928" cy="778414"/>
              <a:chOff x="2632787" y="1629410"/>
              <a:chExt cx="1817884" cy="1795938"/>
            </a:xfrm>
          </p:grpSpPr>
          <p:sp>
            <p:nvSpPr>
              <p:cNvPr id="43" name="Chord 4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ord 4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p:cNvGrpSpPr/>
            <p:nvPr/>
          </p:nvGrpSpPr>
          <p:grpSpPr>
            <a:xfrm>
              <a:off x="-187696" y="6728058"/>
              <a:ext cx="339350" cy="290170"/>
              <a:chOff x="1043227" y="3080715"/>
              <a:chExt cx="339350" cy="290170"/>
            </a:xfrm>
          </p:grpSpPr>
          <p:grpSp>
            <p:nvGrpSpPr>
              <p:cNvPr id="85" name="Group 84"/>
              <p:cNvGrpSpPr/>
              <p:nvPr/>
            </p:nvGrpSpPr>
            <p:grpSpPr>
              <a:xfrm>
                <a:off x="1043227" y="3080715"/>
                <a:ext cx="339350" cy="290170"/>
                <a:chOff x="1026572" y="3066474"/>
                <a:chExt cx="372660" cy="318652"/>
              </a:xfrm>
            </p:grpSpPr>
            <p:sp>
              <p:nvSpPr>
                <p:cNvPr id="102" name="Freeform 33"/>
                <p:cNvSpPr>
                  <a:spLocks/>
                </p:cNvSpPr>
                <p:nvPr/>
              </p:nvSpPr>
              <p:spPr bwMode="auto">
                <a:xfrm>
                  <a:off x="1212362" y="3333278"/>
                  <a:ext cx="78853" cy="44288"/>
                </a:xfrm>
                <a:custGeom>
                  <a:avLst/>
                  <a:gdLst>
                    <a:gd name="T0" fmla="*/ 51 w 73"/>
                    <a:gd name="T1" fmla="*/ 0 h 41"/>
                    <a:gd name="T2" fmla="*/ 0 w 73"/>
                    <a:gd name="T3" fmla="*/ 0 h 41"/>
                    <a:gd name="T4" fmla="*/ 0 w 73"/>
                    <a:gd name="T5" fmla="*/ 41 h 41"/>
                    <a:gd name="T6" fmla="*/ 73 w 73"/>
                    <a:gd name="T7" fmla="*/ 41 h 41"/>
                    <a:gd name="T8" fmla="*/ 51 w 73"/>
                    <a:gd name="T9" fmla="*/ 0 h 41"/>
                  </a:gdLst>
                  <a:ahLst/>
                  <a:cxnLst>
                    <a:cxn ang="0">
                      <a:pos x="T0" y="T1"/>
                    </a:cxn>
                    <a:cxn ang="0">
                      <a:pos x="T2" y="T3"/>
                    </a:cxn>
                    <a:cxn ang="0">
                      <a:pos x="T4" y="T5"/>
                    </a:cxn>
                    <a:cxn ang="0">
                      <a:pos x="T6" y="T7"/>
                    </a:cxn>
                    <a:cxn ang="0">
                      <a:pos x="T8" y="T9"/>
                    </a:cxn>
                  </a:cxnLst>
                  <a:rect l="0" t="0" r="r" b="b"/>
                  <a:pathLst>
                    <a:path w="73" h="41">
                      <a:moveTo>
                        <a:pt x="51" y="0"/>
                      </a:moveTo>
                      <a:lnTo>
                        <a:pt x="0" y="0"/>
                      </a:lnTo>
                      <a:lnTo>
                        <a:pt x="0" y="41"/>
                      </a:lnTo>
                      <a:lnTo>
                        <a:pt x="73" y="41"/>
                      </a:lnTo>
                      <a:lnTo>
                        <a:pt x="51" y="0"/>
                      </a:ln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34"/>
                <p:cNvSpPr>
                  <a:spLocks/>
                </p:cNvSpPr>
                <p:nvPr/>
              </p:nvSpPr>
              <p:spPr bwMode="auto">
                <a:xfrm>
                  <a:off x="1135669" y="3333278"/>
                  <a:ext cx="76693" cy="44288"/>
                </a:xfrm>
                <a:custGeom>
                  <a:avLst/>
                  <a:gdLst>
                    <a:gd name="T0" fmla="*/ 21 w 71"/>
                    <a:gd name="T1" fmla="*/ 0 h 41"/>
                    <a:gd name="T2" fmla="*/ 0 w 71"/>
                    <a:gd name="T3" fmla="*/ 41 h 41"/>
                    <a:gd name="T4" fmla="*/ 71 w 71"/>
                    <a:gd name="T5" fmla="*/ 41 h 41"/>
                    <a:gd name="T6" fmla="*/ 71 w 71"/>
                    <a:gd name="T7" fmla="*/ 0 h 41"/>
                    <a:gd name="T8" fmla="*/ 21 w 71"/>
                    <a:gd name="T9" fmla="*/ 0 h 41"/>
                  </a:gdLst>
                  <a:ahLst/>
                  <a:cxnLst>
                    <a:cxn ang="0">
                      <a:pos x="T0" y="T1"/>
                    </a:cxn>
                    <a:cxn ang="0">
                      <a:pos x="T2" y="T3"/>
                    </a:cxn>
                    <a:cxn ang="0">
                      <a:pos x="T4" y="T5"/>
                    </a:cxn>
                    <a:cxn ang="0">
                      <a:pos x="T6" y="T7"/>
                    </a:cxn>
                    <a:cxn ang="0">
                      <a:pos x="T8" y="T9"/>
                    </a:cxn>
                  </a:cxnLst>
                  <a:rect l="0" t="0" r="r" b="b"/>
                  <a:pathLst>
                    <a:path w="71" h="41">
                      <a:moveTo>
                        <a:pt x="21" y="0"/>
                      </a:moveTo>
                      <a:lnTo>
                        <a:pt x="0" y="41"/>
                      </a:lnTo>
                      <a:lnTo>
                        <a:pt x="71" y="41"/>
                      </a:lnTo>
                      <a:lnTo>
                        <a:pt x="71" y="0"/>
                      </a:lnTo>
                      <a:lnTo>
                        <a:pt x="21"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35"/>
                <p:cNvSpPr>
                  <a:spLocks/>
                </p:cNvSpPr>
                <p:nvPr/>
              </p:nvSpPr>
              <p:spPr bwMode="auto">
                <a:xfrm>
                  <a:off x="1026572" y="3284669"/>
                  <a:ext cx="185790" cy="48608"/>
                </a:xfrm>
                <a:custGeom>
                  <a:avLst/>
                  <a:gdLst>
                    <a:gd name="T0" fmla="*/ 0 w 337"/>
                    <a:gd name="T1" fmla="*/ 0 h 89"/>
                    <a:gd name="T2" fmla="*/ 0 w 337"/>
                    <a:gd name="T3" fmla="*/ 71 h 89"/>
                    <a:gd name="T4" fmla="*/ 18 w 337"/>
                    <a:gd name="T5" fmla="*/ 89 h 89"/>
                    <a:gd name="T6" fmla="*/ 337 w 337"/>
                    <a:gd name="T7" fmla="*/ 89 h 89"/>
                    <a:gd name="T8" fmla="*/ 337 w 337"/>
                    <a:gd name="T9" fmla="*/ 0 h 89"/>
                    <a:gd name="T10" fmla="*/ 0 w 337"/>
                    <a:gd name="T11" fmla="*/ 0 h 89"/>
                  </a:gdLst>
                  <a:ahLst/>
                  <a:cxnLst>
                    <a:cxn ang="0">
                      <a:pos x="T0" y="T1"/>
                    </a:cxn>
                    <a:cxn ang="0">
                      <a:pos x="T2" y="T3"/>
                    </a:cxn>
                    <a:cxn ang="0">
                      <a:pos x="T4" y="T5"/>
                    </a:cxn>
                    <a:cxn ang="0">
                      <a:pos x="T6" y="T7"/>
                    </a:cxn>
                    <a:cxn ang="0">
                      <a:pos x="T8" y="T9"/>
                    </a:cxn>
                    <a:cxn ang="0">
                      <a:pos x="T10" y="T11"/>
                    </a:cxn>
                  </a:cxnLst>
                  <a:rect l="0" t="0" r="r" b="b"/>
                  <a:pathLst>
                    <a:path w="337" h="89">
                      <a:moveTo>
                        <a:pt x="0" y="0"/>
                      </a:moveTo>
                      <a:cubicBezTo>
                        <a:pt x="0" y="71"/>
                        <a:pt x="0" y="71"/>
                        <a:pt x="0" y="71"/>
                      </a:cubicBezTo>
                      <a:cubicBezTo>
                        <a:pt x="0" y="81"/>
                        <a:pt x="8" y="89"/>
                        <a:pt x="18" y="89"/>
                      </a:cubicBezTo>
                      <a:cubicBezTo>
                        <a:pt x="337" y="89"/>
                        <a:pt x="337" y="89"/>
                        <a:pt x="337" y="89"/>
                      </a:cubicBezTo>
                      <a:cubicBezTo>
                        <a:pt x="337" y="0"/>
                        <a:pt x="337" y="0"/>
                        <a:pt x="337" y="0"/>
                      </a:cubicBezTo>
                      <a:cubicBezTo>
                        <a:pt x="0" y="0"/>
                        <a:pt x="0" y="0"/>
                        <a:pt x="0" y="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36"/>
                <p:cNvSpPr>
                  <a:spLocks/>
                </p:cNvSpPr>
                <p:nvPr/>
              </p:nvSpPr>
              <p:spPr bwMode="auto">
                <a:xfrm>
                  <a:off x="1212362" y="3284669"/>
                  <a:ext cx="186870" cy="48608"/>
                </a:xfrm>
                <a:custGeom>
                  <a:avLst/>
                  <a:gdLst>
                    <a:gd name="T0" fmla="*/ 0 w 339"/>
                    <a:gd name="T1" fmla="*/ 0 h 89"/>
                    <a:gd name="T2" fmla="*/ 0 w 339"/>
                    <a:gd name="T3" fmla="*/ 89 h 89"/>
                    <a:gd name="T4" fmla="*/ 321 w 339"/>
                    <a:gd name="T5" fmla="*/ 89 h 89"/>
                    <a:gd name="T6" fmla="*/ 339 w 339"/>
                    <a:gd name="T7" fmla="*/ 71 h 89"/>
                    <a:gd name="T8" fmla="*/ 339 w 339"/>
                    <a:gd name="T9" fmla="*/ 0 h 89"/>
                    <a:gd name="T10" fmla="*/ 0 w 339"/>
                    <a:gd name="T11" fmla="*/ 0 h 89"/>
                  </a:gdLst>
                  <a:ahLst/>
                  <a:cxnLst>
                    <a:cxn ang="0">
                      <a:pos x="T0" y="T1"/>
                    </a:cxn>
                    <a:cxn ang="0">
                      <a:pos x="T2" y="T3"/>
                    </a:cxn>
                    <a:cxn ang="0">
                      <a:pos x="T4" y="T5"/>
                    </a:cxn>
                    <a:cxn ang="0">
                      <a:pos x="T6" y="T7"/>
                    </a:cxn>
                    <a:cxn ang="0">
                      <a:pos x="T8" y="T9"/>
                    </a:cxn>
                    <a:cxn ang="0">
                      <a:pos x="T10" y="T11"/>
                    </a:cxn>
                  </a:cxnLst>
                  <a:rect l="0" t="0" r="r" b="b"/>
                  <a:pathLst>
                    <a:path w="339" h="89">
                      <a:moveTo>
                        <a:pt x="0" y="0"/>
                      </a:moveTo>
                      <a:cubicBezTo>
                        <a:pt x="0" y="89"/>
                        <a:pt x="0" y="89"/>
                        <a:pt x="0" y="89"/>
                      </a:cubicBezTo>
                      <a:cubicBezTo>
                        <a:pt x="321" y="89"/>
                        <a:pt x="321" y="89"/>
                        <a:pt x="321" y="89"/>
                      </a:cubicBezTo>
                      <a:cubicBezTo>
                        <a:pt x="331" y="89"/>
                        <a:pt x="339" y="81"/>
                        <a:pt x="339" y="71"/>
                      </a:cubicBezTo>
                      <a:cubicBezTo>
                        <a:pt x="339" y="0"/>
                        <a:pt x="339" y="0"/>
                        <a:pt x="339" y="0"/>
                      </a:cubicBezTo>
                      <a:cubicBezTo>
                        <a:pt x="0" y="0"/>
                        <a:pt x="0" y="0"/>
                        <a:pt x="0" y="0"/>
                      </a:cubicBezTo>
                    </a:path>
                  </a:pathLst>
                </a:custGeom>
                <a:solidFill>
                  <a:srgbClr val="007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37"/>
                <p:cNvSpPr>
                  <a:spLocks/>
                </p:cNvSpPr>
                <p:nvPr/>
              </p:nvSpPr>
              <p:spPr bwMode="auto">
                <a:xfrm>
                  <a:off x="1212362" y="3377564"/>
                  <a:ext cx="90735" cy="7562"/>
                </a:xfrm>
                <a:custGeom>
                  <a:avLst/>
                  <a:gdLst>
                    <a:gd name="T0" fmla="*/ 157 w 165"/>
                    <a:gd name="T1" fmla="*/ 0 h 14"/>
                    <a:gd name="T2" fmla="*/ 0 w 165"/>
                    <a:gd name="T3" fmla="*/ 0 h 14"/>
                    <a:gd name="T4" fmla="*/ 0 w 165"/>
                    <a:gd name="T5" fmla="*/ 14 h 14"/>
                    <a:gd name="T6" fmla="*/ 157 w 165"/>
                    <a:gd name="T7" fmla="*/ 14 h 14"/>
                    <a:gd name="T8" fmla="*/ 165 w 165"/>
                    <a:gd name="T9" fmla="*/ 7 h 14"/>
                    <a:gd name="T10" fmla="*/ 157 w 165"/>
                    <a:gd name="T11" fmla="*/ 0 h 14"/>
                  </a:gdLst>
                  <a:ahLst/>
                  <a:cxnLst>
                    <a:cxn ang="0">
                      <a:pos x="T0" y="T1"/>
                    </a:cxn>
                    <a:cxn ang="0">
                      <a:pos x="T2" y="T3"/>
                    </a:cxn>
                    <a:cxn ang="0">
                      <a:pos x="T4" y="T5"/>
                    </a:cxn>
                    <a:cxn ang="0">
                      <a:pos x="T6" y="T7"/>
                    </a:cxn>
                    <a:cxn ang="0">
                      <a:pos x="T8" y="T9"/>
                    </a:cxn>
                    <a:cxn ang="0">
                      <a:pos x="T10" y="T11"/>
                    </a:cxn>
                  </a:cxnLst>
                  <a:rect l="0" t="0" r="r" b="b"/>
                  <a:pathLst>
                    <a:path w="165" h="14">
                      <a:moveTo>
                        <a:pt x="157" y="0"/>
                      </a:moveTo>
                      <a:cubicBezTo>
                        <a:pt x="0" y="0"/>
                        <a:pt x="0" y="0"/>
                        <a:pt x="0" y="0"/>
                      </a:cubicBezTo>
                      <a:cubicBezTo>
                        <a:pt x="0" y="14"/>
                        <a:pt x="0" y="14"/>
                        <a:pt x="0" y="14"/>
                      </a:cubicBezTo>
                      <a:cubicBezTo>
                        <a:pt x="157" y="14"/>
                        <a:pt x="157" y="14"/>
                        <a:pt x="157" y="14"/>
                      </a:cubicBezTo>
                      <a:cubicBezTo>
                        <a:pt x="161" y="14"/>
                        <a:pt x="165" y="11"/>
                        <a:pt x="165" y="7"/>
                      </a:cubicBezTo>
                      <a:cubicBezTo>
                        <a:pt x="165" y="3"/>
                        <a:pt x="161" y="0"/>
                        <a:pt x="157" y="0"/>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40"/>
                <p:cNvSpPr>
                  <a:spLocks/>
                </p:cNvSpPr>
                <p:nvPr/>
              </p:nvSpPr>
              <p:spPr bwMode="auto">
                <a:xfrm>
                  <a:off x="1212362" y="3066474"/>
                  <a:ext cx="186870" cy="218195"/>
                </a:xfrm>
                <a:custGeom>
                  <a:avLst/>
                  <a:gdLst>
                    <a:gd name="T0" fmla="*/ 339 w 339"/>
                    <a:gd name="T1" fmla="*/ 18 h 397"/>
                    <a:gd name="T2" fmla="*/ 321 w 339"/>
                    <a:gd name="T3" fmla="*/ 0 h 397"/>
                    <a:gd name="T4" fmla="*/ 0 w 339"/>
                    <a:gd name="T5" fmla="*/ 0 h 397"/>
                    <a:gd name="T6" fmla="*/ 0 w 339"/>
                    <a:gd name="T7" fmla="*/ 397 h 397"/>
                    <a:gd name="T8" fmla="*/ 339 w 339"/>
                    <a:gd name="T9" fmla="*/ 397 h 397"/>
                    <a:gd name="T10" fmla="*/ 339 w 339"/>
                    <a:gd name="T11" fmla="*/ 18 h 397"/>
                  </a:gdLst>
                  <a:ahLst/>
                  <a:cxnLst>
                    <a:cxn ang="0">
                      <a:pos x="T0" y="T1"/>
                    </a:cxn>
                    <a:cxn ang="0">
                      <a:pos x="T2" y="T3"/>
                    </a:cxn>
                    <a:cxn ang="0">
                      <a:pos x="T4" y="T5"/>
                    </a:cxn>
                    <a:cxn ang="0">
                      <a:pos x="T6" y="T7"/>
                    </a:cxn>
                    <a:cxn ang="0">
                      <a:pos x="T8" y="T9"/>
                    </a:cxn>
                    <a:cxn ang="0">
                      <a:pos x="T10" y="T11"/>
                    </a:cxn>
                  </a:cxnLst>
                  <a:rect l="0" t="0" r="r" b="b"/>
                  <a:pathLst>
                    <a:path w="339" h="397">
                      <a:moveTo>
                        <a:pt x="339" y="18"/>
                      </a:moveTo>
                      <a:cubicBezTo>
                        <a:pt x="339" y="8"/>
                        <a:pt x="331" y="0"/>
                        <a:pt x="321" y="0"/>
                      </a:cubicBezTo>
                      <a:cubicBezTo>
                        <a:pt x="0" y="0"/>
                        <a:pt x="0" y="0"/>
                        <a:pt x="0" y="0"/>
                      </a:cubicBezTo>
                      <a:cubicBezTo>
                        <a:pt x="0" y="397"/>
                        <a:pt x="0" y="397"/>
                        <a:pt x="0" y="397"/>
                      </a:cubicBezTo>
                      <a:cubicBezTo>
                        <a:pt x="339" y="397"/>
                        <a:pt x="339" y="397"/>
                        <a:pt x="339" y="397"/>
                      </a:cubicBezTo>
                      <a:cubicBezTo>
                        <a:pt x="339" y="18"/>
                        <a:pt x="339" y="18"/>
                        <a:pt x="339" y="18"/>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41"/>
                <p:cNvSpPr>
                  <a:spLocks/>
                </p:cNvSpPr>
                <p:nvPr/>
              </p:nvSpPr>
              <p:spPr bwMode="auto">
                <a:xfrm>
                  <a:off x="1026572" y="3066474"/>
                  <a:ext cx="185790" cy="218195"/>
                </a:xfrm>
                <a:custGeom>
                  <a:avLst/>
                  <a:gdLst>
                    <a:gd name="T0" fmla="*/ 18 w 337"/>
                    <a:gd name="T1" fmla="*/ 0 h 397"/>
                    <a:gd name="T2" fmla="*/ 0 w 337"/>
                    <a:gd name="T3" fmla="*/ 18 h 397"/>
                    <a:gd name="T4" fmla="*/ 0 w 337"/>
                    <a:gd name="T5" fmla="*/ 397 h 397"/>
                    <a:gd name="T6" fmla="*/ 337 w 337"/>
                    <a:gd name="T7" fmla="*/ 397 h 397"/>
                    <a:gd name="T8" fmla="*/ 337 w 337"/>
                    <a:gd name="T9" fmla="*/ 0 h 397"/>
                    <a:gd name="T10" fmla="*/ 18 w 337"/>
                    <a:gd name="T11" fmla="*/ 0 h 397"/>
                  </a:gdLst>
                  <a:ahLst/>
                  <a:cxnLst>
                    <a:cxn ang="0">
                      <a:pos x="T0" y="T1"/>
                    </a:cxn>
                    <a:cxn ang="0">
                      <a:pos x="T2" y="T3"/>
                    </a:cxn>
                    <a:cxn ang="0">
                      <a:pos x="T4" y="T5"/>
                    </a:cxn>
                    <a:cxn ang="0">
                      <a:pos x="T6" y="T7"/>
                    </a:cxn>
                    <a:cxn ang="0">
                      <a:pos x="T8" y="T9"/>
                    </a:cxn>
                    <a:cxn ang="0">
                      <a:pos x="T10" y="T11"/>
                    </a:cxn>
                  </a:cxnLst>
                  <a:rect l="0" t="0" r="r" b="b"/>
                  <a:pathLst>
                    <a:path w="337" h="397">
                      <a:moveTo>
                        <a:pt x="18" y="0"/>
                      </a:moveTo>
                      <a:cubicBezTo>
                        <a:pt x="8" y="0"/>
                        <a:pt x="0" y="8"/>
                        <a:pt x="0" y="18"/>
                      </a:cubicBezTo>
                      <a:cubicBezTo>
                        <a:pt x="0" y="397"/>
                        <a:pt x="0" y="397"/>
                        <a:pt x="0" y="397"/>
                      </a:cubicBezTo>
                      <a:cubicBezTo>
                        <a:pt x="337" y="397"/>
                        <a:pt x="337" y="397"/>
                        <a:pt x="337" y="397"/>
                      </a:cubicBezTo>
                      <a:cubicBezTo>
                        <a:pt x="337" y="0"/>
                        <a:pt x="337" y="0"/>
                        <a:pt x="337" y="0"/>
                      </a:cubicBezTo>
                      <a:cubicBezTo>
                        <a:pt x="18" y="0"/>
                        <a:pt x="18" y="0"/>
                        <a:pt x="18" y="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42"/>
                <p:cNvSpPr>
                  <a:spLocks/>
                </p:cNvSpPr>
                <p:nvPr/>
              </p:nvSpPr>
              <p:spPr bwMode="auto">
                <a:xfrm>
                  <a:off x="1121627" y="3377564"/>
                  <a:ext cx="90735" cy="7562"/>
                </a:xfrm>
                <a:custGeom>
                  <a:avLst/>
                  <a:gdLst>
                    <a:gd name="T0" fmla="*/ 7 w 165"/>
                    <a:gd name="T1" fmla="*/ 0 h 14"/>
                    <a:gd name="T2" fmla="*/ 0 w 165"/>
                    <a:gd name="T3" fmla="*/ 7 h 14"/>
                    <a:gd name="T4" fmla="*/ 7 w 165"/>
                    <a:gd name="T5" fmla="*/ 14 h 14"/>
                    <a:gd name="T6" fmla="*/ 165 w 165"/>
                    <a:gd name="T7" fmla="*/ 14 h 14"/>
                    <a:gd name="T8" fmla="*/ 165 w 165"/>
                    <a:gd name="T9" fmla="*/ 0 h 14"/>
                    <a:gd name="T10" fmla="*/ 7 w 165"/>
                    <a:gd name="T11" fmla="*/ 0 h 14"/>
                  </a:gdLst>
                  <a:ahLst/>
                  <a:cxnLst>
                    <a:cxn ang="0">
                      <a:pos x="T0" y="T1"/>
                    </a:cxn>
                    <a:cxn ang="0">
                      <a:pos x="T2" y="T3"/>
                    </a:cxn>
                    <a:cxn ang="0">
                      <a:pos x="T4" y="T5"/>
                    </a:cxn>
                    <a:cxn ang="0">
                      <a:pos x="T6" y="T7"/>
                    </a:cxn>
                    <a:cxn ang="0">
                      <a:pos x="T8" y="T9"/>
                    </a:cxn>
                    <a:cxn ang="0">
                      <a:pos x="T10" y="T11"/>
                    </a:cxn>
                  </a:cxnLst>
                  <a:rect l="0" t="0" r="r" b="b"/>
                  <a:pathLst>
                    <a:path w="165" h="14">
                      <a:moveTo>
                        <a:pt x="7" y="0"/>
                      </a:moveTo>
                      <a:cubicBezTo>
                        <a:pt x="3" y="0"/>
                        <a:pt x="0" y="3"/>
                        <a:pt x="0" y="7"/>
                      </a:cubicBezTo>
                      <a:cubicBezTo>
                        <a:pt x="0" y="11"/>
                        <a:pt x="3" y="14"/>
                        <a:pt x="7" y="14"/>
                      </a:cubicBezTo>
                      <a:cubicBezTo>
                        <a:pt x="165" y="14"/>
                        <a:pt x="165" y="14"/>
                        <a:pt x="165" y="14"/>
                      </a:cubicBezTo>
                      <a:cubicBezTo>
                        <a:pt x="165" y="0"/>
                        <a:pt x="165" y="0"/>
                        <a:pt x="165" y="0"/>
                      </a:cubicBezTo>
                      <a:lnTo>
                        <a:pt x="7"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Rectangle 43"/>
                <p:cNvSpPr>
                  <a:spLocks noChangeArrowheads="1"/>
                </p:cNvSpPr>
                <p:nvPr/>
              </p:nvSpPr>
              <p:spPr bwMode="auto">
                <a:xfrm>
                  <a:off x="1212362" y="3080517"/>
                  <a:ext cx="173908" cy="191191"/>
                </a:xfrm>
                <a:prstGeom prst="rect">
                  <a:avLst/>
                </a:prstGeom>
                <a:solidFill>
                  <a:srgbClr val="00C1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Rectangle 44"/>
                <p:cNvSpPr>
                  <a:spLocks noChangeArrowheads="1"/>
                </p:cNvSpPr>
                <p:nvPr/>
              </p:nvSpPr>
              <p:spPr bwMode="auto">
                <a:xfrm>
                  <a:off x="1212362" y="3080517"/>
                  <a:ext cx="173908" cy="19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Rectangle 45"/>
                <p:cNvSpPr>
                  <a:spLocks noChangeArrowheads="1"/>
                </p:cNvSpPr>
                <p:nvPr/>
              </p:nvSpPr>
              <p:spPr bwMode="auto">
                <a:xfrm>
                  <a:off x="1038454" y="3080517"/>
                  <a:ext cx="173908" cy="191191"/>
                </a:xfrm>
                <a:prstGeom prst="rect">
                  <a:avLst/>
                </a:prstGeom>
                <a:solidFill>
                  <a:srgbClr val="6EE4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Rectangle 46"/>
                <p:cNvSpPr>
                  <a:spLocks noChangeArrowheads="1"/>
                </p:cNvSpPr>
                <p:nvPr/>
              </p:nvSpPr>
              <p:spPr bwMode="auto">
                <a:xfrm>
                  <a:off x="1038454" y="3080517"/>
                  <a:ext cx="173908" cy="19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14" name="Group 113"/>
                <p:cNvGrpSpPr/>
                <p:nvPr/>
              </p:nvGrpSpPr>
              <p:grpSpPr>
                <a:xfrm>
                  <a:off x="1199400" y="3295471"/>
                  <a:ext cx="27005" cy="27005"/>
                  <a:chOff x="1199400" y="3295471"/>
                  <a:chExt cx="27005" cy="27005"/>
                </a:xfrm>
              </p:grpSpPr>
              <p:sp>
                <p:nvSpPr>
                  <p:cNvPr id="115" name="Freeform 38"/>
                  <p:cNvSpPr>
                    <a:spLocks/>
                  </p:cNvSpPr>
                  <p:nvPr/>
                </p:nvSpPr>
                <p:spPr bwMode="auto">
                  <a:xfrm>
                    <a:off x="1199400" y="3295471"/>
                    <a:ext cx="12962" cy="27005"/>
                  </a:xfrm>
                  <a:custGeom>
                    <a:avLst/>
                    <a:gdLst>
                      <a:gd name="T0" fmla="*/ 25 w 25"/>
                      <a:gd name="T1" fmla="*/ 0 h 50"/>
                      <a:gd name="T2" fmla="*/ 0 w 25"/>
                      <a:gd name="T3" fmla="*/ 25 h 50"/>
                      <a:gd name="T4" fmla="*/ 25 w 25"/>
                      <a:gd name="T5" fmla="*/ 50 h 50"/>
                      <a:gd name="T6" fmla="*/ 25 w 25"/>
                      <a:gd name="T7" fmla="*/ 0 h 50"/>
                    </a:gdLst>
                    <a:ahLst/>
                    <a:cxnLst>
                      <a:cxn ang="0">
                        <a:pos x="T0" y="T1"/>
                      </a:cxn>
                      <a:cxn ang="0">
                        <a:pos x="T2" y="T3"/>
                      </a:cxn>
                      <a:cxn ang="0">
                        <a:pos x="T4" y="T5"/>
                      </a:cxn>
                      <a:cxn ang="0">
                        <a:pos x="T6" y="T7"/>
                      </a:cxn>
                    </a:cxnLst>
                    <a:rect l="0" t="0" r="r" b="b"/>
                    <a:pathLst>
                      <a:path w="25" h="50">
                        <a:moveTo>
                          <a:pt x="25" y="0"/>
                        </a:moveTo>
                        <a:cubicBezTo>
                          <a:pt x="11" y="0"/>
                          <a:pt x="0" y="11"/>
                          <a:pt x="0" y="25"/>
                        </a:cubicBezTo>
                        <a:cubicBezTo>
                          <a:pt x="0" y="38"/>
                          <a:pt x="11" y="50"/>
                          <a:pt x="25" y="50"/>
                        </a:cubicBezTo>
                        <a:cubicBezTo>
                          <a:pt x="25" y="0"/>
                          <a:pt x="25" y="0"/>
                          <a:pt x="25" y="0"/>
                        </a:cubicBezTo>
                      </a:path>
                    </a:pathLst>
                  </a:custGeom>
                  <a:solidFill>
                    <a:srgbClr val="6E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39"/>
                  <p:cNvSpPr>
                    <a:spLocks/>
                  </p:cNvSpPr>
                  <p:nvPr/>
                </p:nvSpPr>
                <p:spPr bwMode="auto">
                  <a:xfrm>
                    <a:off x="1212362" y="3295471"/>
                    <a:ext cx="14043" cy="27005"/>
                  </a:xfrm>
                  <a:custGeom>
                    <a:avLst/>
                    <a:gdLst>
                      <a:gd name="T0" fmla="*/ 0 w 25"/>
                      <a:gd name="T1" fmla="*/ 0 h 50"/>
                      <a:gd name="T2" fmla="*/ 0 w 25"/>
                      <a:gd name="T3" fmla="*/ 0 h 50"/>
                      <a:gd name="T4" fmla="*/ 0 w 25"/>
                      <a:gd name="T5" fmla="*/ 50 h 50"/>
                      <a:gd name="T6" fmla="*/ 0 w 25"/>
                      <a:gd name="T7" fmla="*/ 50 h 50"/>
                      <a:gd name="T8" fmla="*/ 25 w 25"/>
                      <a:gd name="T9" fmla="*/ 25 h 50"/>
                      <a:gd name="T10" fmla="*/ 0 w 25"/>
                      <a:gd name="T11" fmla="*/ 0 h 50"/>
                    </a:gdLst>
                    <a:ahLst/>
                    <a:cxnLst>
                      <a:cxn ang="0">
                        <a:pos x="T0" y="T1"/>
                      </a:cxn>
                      <a:cxn ang="0">
                        <a:pos x="T2" y="T3"/>
                      </a:cxn>
                      <a:cxn ang="0">
                        <a:pos x="T4" y="T5"/>
                      </a:cxn>
                      <a:cxn ang="0">
                        <a:pos x="T6" y="T7"/>
                      </a:cxn>
                      <a:cxn ang="0">
                        <a:pos x="T8" y="T9"/>
                      </a:cxn>
                      <a:cxn ang="0">
                        <a:pos x="T10" y="T11"/>
                      </a:cxn>
                    </a:cxnLst>
                    <a:rect l="0" t="0" r="r" b="b"/>
                    <a:pathLst>
                      <a:path w="25" h="50">
                        <a:moveTo>
                          <a:pt x="0" y="0"/>
                        </a:moveTo>
                        <a:cubicBezTo>
                          <a:pt x="0" y="0"/>
                          <a:pt x="0" y="0"/>
                          <a:pt x="0" y="0"/>
                        </a:cubicBezTo>
                        <a:cubicBezTo>
                          <a:pt x="0" y="50"/>
                          <a:pt x="0" y="50"/>
                          <a:pt x="0" y="50"/>
                        </a:cubicBezTo>
                        <a:cubicBezTo>
                          <a:pt x="0" y="50"/>
                          <a:pt x="0" y="50"/>
                          <a:pt x="0" y="50"/>
                        </a:cubicBezTo>
                        <a:cubicBezTo>
                          <a:pt x="13" y="50"/>
                          <a:pt x="25" y="38"/>
                          <a:pt x="25" y="25"/>
                        </a:cubicBezTo>
                        <a:cubicBezTo>
                          <a:pt x="25" y="11"/>
                          <a:pt x="13" y="0"/>
                          <a:pt x="0" y="0"/>
                        </a:cubicBezTo>
                      </a:path>
                    </a:pathLst>
                  </a:custGeom>
                  <a:solidFill>
                    <a:srgbClr val="0274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38"/>
                  <p:cNvSpPr>
                    <a:spLocks/>
                  </p:cNvSpPr>
                  <p:nvPr/>
                </p:nvSpPr>
                <p:spPr bwMode="auto">
                  <a:xfrm flipH="1">
                    <a:off x="1212104" y="3295471"/>
                    <a:ext cx="12962" cy="27005"/>
                  </a:xfrm>
                  <a:custGeom>
                    <a:avLst/>
                    <a:gdLst>
                      <a:gd name="T0" fmla="*/ 25 w 25"/>
                      <a:gd name="T1" fmla="*/ 0 h 50"/>
                      <a:gd name="T2" fmla="*/ 0 w 25"/>
                      <a:gd name="T3" fmla="*/ 25 h 50"/>
                      <a:gd name="T4" fmla="*/ 25 w 25"/>
                      <a:gd name="T5" fmla="*/ 50 h 50"/>
                      <a:gd name="T6" fmla="*/ 25 w 25"/>
                      <a:gd name="T7" fmla="*/ 0 h 50"/>
                    </a:gdLst>
                    <a:ahLst/>
                    <a:cxnLst>
                      <a:cxn ang="0">
                        <a:pos x="T0" y="T1"/>
                      </a:cxn>
                      <a:cxn ang="0">
                        <a:pos x="T2" y="T3"/>
                      </a:cxn>
                      <a:cxn ang="0">
                        <a:pos x="T4" y="T5"/>
                      </a:cxn>
                      <a:cxn ang="0">
                        <a:pos x="T6" y="T7"/>
                      </a:cxn>
                    </a:cxnLst>
                    <a:rect l="0" t="0" r="r" b="b"/>
                    <a:pathLst>
                      <a:path w="25" h="50">
                        <a:moveTo>
                          <a:pt x="25" y="0"/>
                        </a:moveTo>
                        <a:cubicBezTo>
                          <a:pt x="11" y="0"/>
                          <a:pt x="0" y="11"/>
                          <a:pt x="0" y="25"/>
                        </a:cubicBezTo>
                        <a:cubicBezTo>
                          <a:pt x="0" y="38"/>
                          <a:pt x="11" y="50"/>
                          <a:pt x="25" y="50"/>
                        </a:cubicBezTo>
                        <a:cubicBezTo>
                          <a:pt x="25" y="0"/>
                          <a:pt x="25" y="0"/>
                          <a:pt x="25" y="0"/>
                        </a:cubicBezTo>
                      </a:path>
                    </a:pathLst>
                  </a:custGeom>
                  <a:solidFill>
                    <a:srgbClr val="00C1EE"/>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6" name="Group 85"/>
              <p:cNvGrpSpPr/>
              <p:nvPr/>
            </p:nvGrpSpPr>
            <p:grpSpPr>
              <a:xfrm>
                <a:off x="1057128" y="3095537"/>
                <a:ext cx="311025" cy="172068"/>
                <a:chOff x="1909763" y="4478338"/>
                <a:chExt cx="909638" cy="503238"/>
              </a:xfrm>
            </p:grpSpPr>
            <p:sp>
              <p:nvSpPr>
                <p:cNvPr id="87" name="AutoShape 48"/>
                <p:cNvSpPr>
                  <a:spLocks noChangeAspect="1" noChangeArrowheads="1" noTextEdit="1"/>
                </p:cNvSpPr>
                <p:nvPr/>
              </p:nvSpPr>
              <p:spPr bwMode="auto">
                <a:xfrm>
                  <a:off x="1909763" y="4478338"/>
                  <a:ext cx="9080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50"/>
                <p:cNvSpPr>
                  <a:spLocks noChangeArrowheads="1"/>
                </p:cNvSpPr>
                <p:nvPr/>
              </p:nvSpPr>
              <p:spPr bwMode="auto">
                <a:xfrm>
                  <a:off x="2363788" y="4479926"/>
                  <a:ext cx="455613" cy="501650"/>
                </a:xfrm>
                <a:prstGeom prst="rect">
                  <a:avLst/>
                </a:prstGeom>
                <a:solidFill>
                  <a:srgbClr val="D9E7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51"/>
                <p:cNvSpPr>
                  <a:spLocks noChangeArrowheads="1"/>
                </p:cNvSpPr>
                <p:nvPr/>
              </p:nvSpPr>
              <p:spPr bwMode="auto">
                <a:xfrm>
                  <a:off x="2363788" y="4479926"/>
                  <a:ext cx="4556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Rectangle 52"/>
                <p:cNvSpPr>
                  <a:spLocks noChangeArrowheads="1"/>
                </p:cNvSpPr>
                <p:nvPr/>
              </p:nvSpPr>
              <p:spPr bwMode="auto">
                <a:xfrm>
                  <a:off x="1909763" y="4479926"/>
                  <a:ext cx="454025" cy="501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Rectangle 53"/>
                <p:cNvSpPr>
                  <a:spLocks noChangeArrowheads="1"/>
                </p:cNvSpPr>
                <p:nvPr/>
              </p:nvSpPr>
              <p:spPr bwMode="auto">
                <a:xfrm>
                  <a:off x="1909763" y="4479926"/>
                  <a:ext cx="4540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Oval 54"/>
                <p:cNvSpPr>
                  <a:spLocks noChangeArrowheads="1"/>
                </p:cNvSpPr>
                <p:nvPr/>
              </p:nvSpPr>
              <p:spPr bwMode="auto">
                <a:xfrm>
                  <a:off x="1949451" y="4514851"/>
                  <a:ext cx="47625" cy="49213"/>
                </a:xfrm>
                <a:prstGeom prst="ellipse">
                  <a:avLst/>
                </a:prstGeom>
                <a:solidFill>
                  <a:srgbClr val="9E0B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Oval 55"/>
                <p:cNvSpPr>
                  <a:spLocks noChangeArrowheads="1"/>
                </p:cNvSpPr>
                <p:nvPr/>
              </p:nvSpPr>
              <p:spPr bwMode="auto">
                <a:xfrm>
                  <a:off x="2027238" y="4514851"/>
                  <a:ext cx="47625" cy="49213"/>
                </a:xfrm>
                <a:prstGeom prst="ellipse">
                  <a:avLst/>
                </a:pr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Oval 56"/>
                <p:cNvSpPr>
                  <a:spLocks noChangeArrowheads="1"/>
                </p:cNvSpPr>
                <p:nvPr/>
              </p:nvSpPr>
              <p:spPr bwMode="auto">
                <a:xfrm>
                  <a:off x="2105026" y="4514851"/>
                  <a:ext cx="47625" cy="49213"/>
                </a:xfrm>
                <a:prstGeom prst="ellipse">
                  <a:avLst/>
                </a:pr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57"/>
                <p:cNvSpPr>
                  <a:spLocks/>
                </p:cNvSpPr>
                <p:nvPr/>
              </p:nvSpPr>
              <p:spPr bwMode="auto">
                <a:xfrm>
                  <a:off x="1963738" y="4705351"/>
                  <a:ext cx="354013" cy="173038"/>
                </a:xfrm>
                <a:custGeom>
                  <a:avLst/>
                  <a:gdLst>
                    <a:gd name="T0" fmla="*/ 153 w 246"/>
                    <a:gd name="T1" fmla="*/ 15 h 121"/>
                    <a:gd name="T2" fmla="*/ 123 w 246"/>
                    <a:gd name="T3" fmla="*/ 61 h 121"/>
                    <a:gd name="T4" fmla="*/ 77 w 246"/>
                    <a:gd name="T5" fmla="*/ 0 h 121"/>
                    <a:gd name="T6" fmla="*/ 2 w 246"/>
                    <a:gd name="T7" fmla="*/ 110 h 121"/>
                    <a:gd name="T8" fmla="*/ 10 w 246"/>
                    <a:gd name="T9" fmla="*/ 121 h 121"/>
                    <a:gd name="T10" fmla="*/ 238 w 246"/>
                    <a:gd name="T11" fmla="*/ 121 h 121"/>
                    <a:gd name="T12" fmla="*/ 242 w 246"/>
                    <a:gd name="T13" fmla="*/ 113 h 121"/>
                    <a:gd name="T14" fmla="*/ 153 w 246"/>
                    <a:gd name="T15" fmla="*/ 15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121">
                      <a:moveTo>
                        <a:pt x="153" y="15"/>
                      </a:moveTo>
                      <a:cubicBezTo>
                        <a:pt x="123" y="61"/>
                        <a:pt x="123" y="61"/>
                        <a:pt x="123" y="61"/>
                      </a:cubicBezTo>
                      <a:cubicBezTo>
                        <a:pt x="77" y="0"/>
                        <a:pt x="77" y="0"/>
                        <a:pt x="77" y="0"/>
                      </a:cubicBezTo>
                      <a:cubicBezTo>
                        <a:pt x="2" y="110"/>
                        <a:pt x="2" y="110"/>
                        <a:pt x="2" y="110"/>
                      </a:cubicBezTo>
                      <a:cubicBezTo>
                        <a:pt x="0" y="116"/>
                        <a:pt x="3" y="121"/>
                        <a:pt x="10" y="121"/>
                      </a:cubicBezTo>
                      <a:cubicBezTo>
                        <a:pt x="238" y="121"/>
                        <a:pt x="238" y="121"/>
                        <a:pt x="238" y="121"/>
                      </a:cubicBezTo>
                      <a:cubicBezTo>
                        <a:pt x="245" y="121"/>
                        <a:pt x="246" y="118"/>
                        <a:pt x="242" y="113"/>
                      </a:cubicBezTo>
                      <a:lnTo>
                        <a:pt x="153" y="15"/>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Oval 58"/>
                <p:cNvSpPr>
                  <a:spLocks noChangeArrowheads="1"/>
                </p:cNvSpPr>
                <p:nvPr/>
              </p:nvSpPr>
              <p:spPr bwMode="auto">
                <a:xfrm>
                  <a:off x="2216151" y="4652963"/>
                  <a:ext cx="87313" cy="85725"/>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59"/>
                <p:cNvSpPr>
                  <a:spLocks/>
                </p:cNvSpPr>
                <p:nvPr/>
              </p:nvSpPr>
              <p:spPr bwMode="auto">
                <a:xfrm>
                  <a:off x="2427288" y="4613276"/>
                  <a:ext cx="328613" cy="23813"/>
                </a:xfrm>
                <a:custGeom>
                  <a:avLst/>
                  <a:gdLst>
                    <a:gd name="T0" fmla="*/ 220 w 228"/>
                    <a:gd name="T1" fmla="*/ 16 h 16"/>
                    <a:gd name="T2" fmla="*/ 8 w 228"/>
                    <a:gd name="T3" fmla="*/ 16 h 16"/>
                    <a:gd name="T4" fmla="*/ 0 w 228"/>
                    <a:gd name="T5" fmla="*/ 8 h 16"/>
                    <a:gd name="T6" fmla="*/ 8 w 228"/>
                    <a:gd name="T7" fmla="*/ 0 h 16"/>
                    <a:gd name="T8" fmla="*/ 220 w 228"/>
                    <a:gd name="T9" fmla="*/ 0 h 16"/>
                    <a:gd name="T10" fmla="*/ 228 w 228"/>
                    <a:gd name="T11" fmla="*/ 8 h 16"/>
                    <a:gd name="T12" fmla="*/ 220 w 22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28" h="16">
                      <a:moveTo>
                        <a:pt x="220" y="16"/>
                      </a:moveTo>
                      <a:cubicBezTo>
                        <a:pt x="8" y="16"/>
                        <a:pt x="8" y="16"/>
                        <a:pt x="8" y="16"/>
                      </a:cubicBezTo>
                      <a:cubicBezTo>
                        <a:pt x="4" y="16"/>
                        <a:pt x="0" y="12"/>
                        <a:pt x="0" y="8"/>
                      </a:cubicBezTo>
                      <a:cubicBezTo>
                        <a:pt x="0" y="4"/>
                        <a:pt x="4" y="0"/>
                        <a:pt x="8" y="0"/>
                      </a:cubicBezTo>
                      <a:cubicBezTo>
                        <a:pt x="220" y="0"/>
                        <a:pt x="220" y="0"/>
                        <a:pt x="220" y="0"/>
                      </a:cubicBezTo>
                      <a:cubicBezTo>
                        <a:pt x="224" y="0"/>
                        <a:pt x="228" y="4"/>
                        <a:pt x="228" y="8"/>
                      </a:cubicBezTo>
                      <a:cubicBezTo>
                        <a:pt x="228" y="12"/>
                        <a:pt x="224" y="16"/>
                        <a:pt x="220" y="1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60"/>
                <p:cNvSpPr>
                  <a:spLocks/>
                </p:cNvSpPr>
                <p:nvPr/>
              </p:nvSpPr>
              <p:spPr bwMode="auto">
                <a:xfrm>
                  <a:off x="2427288" y="4545013"/>
                  <a:ext cx="328613" cy="22225"/>
                </a:xfrm>
                <a:custGeom>
                  <a:avLst/>
                  <a:gdLst>
                    <a:gd name="T0" fmla="*/ 220 w 228"/>
                    <a:gd name="T1" fmla="*/ 16 h 16"/>
                    <a:gd name="T2" fmla="*/ 8 w 228"/>
                    <a:gd name="T3" fmla="*/ 16 h 16"/>
                    <a:gd name="T4" fmla="*/ 0 w 228"/>
                    <a:gd name="T5" fmla="*/ 8 h 16"/>
                    <a:gd name="T6" fmla="*/ 8 w 228"/>
                    <a:gd name="T7" fmla="*/ 0 h 16"/>
                    <a:gd name="T8" fmla="*/ 220 w 228"/>
                    <a:gd name="T9" fmla="*/ 0 h 16"/>
                    <a:gd name="T10" fmla="*/ 228 w 228"/>
                    <a:gd name="T11" fmla="*/ 8 h 16"/>
                    <a:gd name="T12" fmla="*/ 220 w 22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28" h="16">
                      <a:moveTo>
                        <a:pt x="220" y="16"/>
                      </a:moveTo>
                      <a:cubicBezTo>
                        <a:pt x="8" y="16"/>
                        <a:pt x="8" y="16"/>
                        <a:pt x="8" y="16"/>
                      </a:cubicBezTo>
                      <a:cubicBezTo>
                        <a:pt x="4" y="16"/>
                        <a:pt x="0" y="12"/>
                        <a:pt x="0" y="8"/>
                      </a:cubicBezTo>
                      <a:cubicBezTo>
                        <a:pt x="0" y="4"/>
                        <a:pt x="4" y="0"/>
                        <a:pt x="8" y="0"/>
                      </a:cubicBezTo>
                      <a:cubicBezTo>
                        <a:pt x="220" y="0"/>
                        <a:pt x="220" y="0"/>
                        <a:pt x="220" y="0"/>
                      </a:cubicBezTo>
                      <a:cubicBezTo>
                        <a:pt x="224" y="0"/>
                        <a:pt x="228" y="4"/>
                        <a:pt x="228" y="8"/>
                      </a:cubicBezTo>
                      <a:cubicBezTo>
                        <a:pt x="228" y="12"/>
                        <a:pt x="224" y="16"/>
                        <a:pt x="220" y="1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61"/>
                <p:cNvSpPr>
                  <a:spLocks/>
                </p:cNvSpPr>
                <p:nvPr/>
              </p:nvSpPr>
              <p:spPr bwMode="auto">
                <a:xfrm>
                  <a:off x="2427288" y="4683126"/>
                  <a:ext cx="225425" cy="22225"/>
                </a:xfrm>
                <a:custGeom>
                  <a:avLst/>
                  <a:gdLst>
                    <a:gd name="T0" fmla="*/ 148 w 156"/>
                    <a:gd name="T1" fmla="*/ 16 h 16"/>
                    <a:gd name="T2" fmla="*/ 8 w 156"/>
                    <a:gd name="T3" fmla="*/ 16 h 16"/>
                    <a:gd name="T4" fmla="*/ 0 w 156"/>
                    <a:gd name="T5" fmla="*/ 8 h 16"/>
                    <a:gd name="T6" fmla="*/ 8 w 156"/>
                    <a:gd name="T7" fmla="*/ 0 h 16"/>
                    <a:gd name="T8" fmla="*/ 148 w 156"/>
                    <a:gd name="T9" fmla="*/ 0 h 16"/>
                    <a:gd name="T10" fmla="*/ 156 w 156"/>
                    <a:gd name="T11" fmla="*/ 8 h 16"/>
                    <a:gd name="T12" fmla="*/ 148 w 15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56" h="16">
                      <a:moveTo>
                        <a:pt x="148" y="16"/>
                      </a:moveTo>
                      <a:cubicBezTo>
                        <a:pt x="8" y="16"/>
                        <a:pt x="8" y="16"/>
                        <a:pt x="8" y="16"/>
                      </a:cubicBezTo>
                      <a:cubicBezTo>
                        <a:pt x="4" y="16"/>
                        <a:pt x="0" y="12"/>
                        <a:pt x="0" y="8"/>
                      </a:cubicBezTo>
                      <a:cubicBezTo>
                        <a:pt x="0" y="4"/>
                        <a:pt x="4" y="0"/>
                        <a:pt x="8" y="0"/>
                      </a:cubicBezTo>
                      <a:cubicBezTo>
                        <a:pt x="148" y="0"/>
                        <a:pt x="148" y="0"/>
                        <a:pt x="148" y="0"/>
                      </a:cubicBezTo>
                      <a:cubicBezTo>
                        <a:pt x="152" y="0"/>
                        <a:pt x="156" y="4"/>
                        <a:pt x="156" y="8"/>
                      </a:cubicBezTo>
                      <a:cubicBezTo>
                        <a:pt x="156" y="12"/>
                        <a:pt x="152" y="16"/>
                        <a:pt x="148" y="1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62"/>
                <p:cNvSpPr>
                  <a:spLocks/>
                </p:cNvSpPr>
                <p:nvPr/>
              </p:nvSpPr>
              <p:spPr bwMode="auto">
                <a:xfrm>
                  <a:off x="2416176" y="4895851"/>
                  <a:ext cx="333375" cy="23813"/>
                </a:xfrm>
                <a:custGeom>
                  <a:avLst/>
                  <a:gdLst>
                    <a:gd name="T0" fmla="*/ 224 w 232"/>
                    <a:gd name="T1" fmla="*/ 16 h 16"/>
                    <a:gd name="T2" fmla="*/ 8 w 232"/>
                    <a:gd name="T3" fmla="*/ 16 h 16"/>
                    <a:gd name="T4" fmla="*/ 0 w 232"/>
                    <a:gd name="T5" fmla="*/ 8 h 16"/>
                    <a:gd name="T6" fmla="*/ 8 w 232"/>
                    <a:gd name="T7" fmla="*/ 0 h 16"/>
                    <a:gd name="T8" fmla="*/ 224 w 232"/>
                    <a:gd name="T9" fmla="*/ 0 h 16"/>
                    <a:gd name="T10" fmla="*/ 232 w 232"/>
                    <a:gd name="T11" fmla="*/ 8 h 16"/>
                    <a:gd name="T12" fmla="*/ 224 w 23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32" h="16">
                      <a:moveTo>
                        <a:pt x="224" y="16"/>
                      </a:moveTo>
                      <a:cubicBezTo>
                        <a:pt x="8" y="16"/>
                        <a:pt x="8" y="16"/>
                        <a:pt x="8" y="16"/>
                      </a:cubicBezTo>
                      <a:cubicBezTo>
                        <a:pt x="4" y="16"/>
                        <a:pt x="0" y="12"/>
                        <a:pt x="0" y="8"/>
                      </a:cubicBezTo>
                      <a:cubicBezTo>
                        <a:pt x="0" y="4"/>
                        <a:pt x="4" y="0"/>
                        <a:pt x="8" y="0"/>
                      </a:cubicBezTo>
                      <a:cubicBezTo>
                        <a:pt x="224" y="0"/>
                        <a:pt x="224" y="0"/>
                        <a:pt x="224" y="0"/>
                      </a:cubicBezTo>
                      <a:cubicBezTo>
                        <a:pt x="228" y="0"/>
                        <a:pt x="232" y="4"/>
                        <a:pt x="232" y="8"/>
                      </a:cubicBezTo>
                      <a:cubicBezTo>
                        <a:pt x="232" y="12"/>
                        <a:pt x="228" y="16"/>
                        <a:pt x="224" y="1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63"/>
                <p:cNvSpPr>
                  <a:spLocks/>
                </p:cNvSpPr>
                <p:nvPr/>
              </p:nvSpPr>
              <p:spPr bwMode="auto">
                <a:xfrm>
                  <a:off x="2416176" y="4827588"/>
                  <a:ext cx="333375" cy="22225"/>
                </a:xfrm>
                <a:custGeom>
                  <a:avLst/>
                  <a:gdLst>
                    <a:gd name="T0" fmla="*/ 224 w 232"/>
                    <a:gd name="T1" fmla="*/ 16 h 16"/>
                    <a:gd name="T2" fmla="*/ 8 w 232"/>
                    <a:gd name="T3" fmla="*/ 16 h 16"/>
                    <a:gd name="T4" fmla="*/ 0 w 232"/>
                    <a:gd name="T5" fmla="*/ 8 h 16"/>
                    <a:gd name="T6" fmla="*/ 8 w 232"/>
                    <a:gd name="T7" fmla="*/ 0 h 16"/>
                    <a:gd name="T8" fmla="*/ 224 w 232"/>
                    <a:gd name="T9" fmla="*/ 0 h 16"/>
                    <a:gd name="T10" fmla="*/ 232 w 232"/>
                    <a:gd name="T11" fmla="*/ 8 h 16"/>
                    <a:gd name="T12" fmla="*/ 224 w 23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32" h="16">
                      <a:moveTo>
                        <a:pt x="224" y="16"/>
                      </a:moveTo>
                      <a:cubicBezTo>
                        <a:pt x="8" y="16"/>
                        <a:pt x="8" y="16"/>
                        <a:pt x="8" y="16"/>
                      </a:cubicBezTo>
                      <a:cubicBezTo>
                        <a:pt x="4" y="16"/>
                        <a:pt x="0" y="12"/>
                        <a:pt x="0" y="8"/>
                      </a:cubicBezTo>
                      <a:cubicBezTo>
                        <a:pt x="0" y="4"/>
                        <a:pt x="4" y="0"/>
                        <a:pt x="8" y="0"/>
                      </a:cubicBezTo>
                      <a:cubicBezTo>
                        <a:pt x="224" y="0"/>
                        <a:pt x="224" y="0"/>
                        <a:pt x="224" y="0"/>
                      </a:cubicBezTo>
                      <a:cubicBezTo>
                        <a:pt x="228" y="0"/>
                        <a:pt x="232" y="4"/>
                        <a:pt x="232" y="8"/>
                      </a:cubicBezTo>
                      <a:cubicBezTo>
                        <a:pt x="232" y="12"/>
                        <a:pt x="228" y="16"/>
                        <a:pt x="224" y="1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9" name="Group 18"/>
          <p:cNvGrpSpPr/>
          <p:nvPr/>
        </p:nvGrpSpPr>
        <p:grpSpPr>
          <a:xfrm>
            <a:off x="1634033" y="6483936"/>
            <a:ext cx="787928" cy="778414"/>
            <a:chOff x="1269152" y="6483936"/>
            <a:chExt cx="787928" cy="778414"/>
          </a:xfrm>
        </p:grpSpPr>
        <p:grpSp>
          <p:nvGrpSpPr>
            <p:cNvPr id="50" name="Group 49"/>
            <p:cNvGrpSpPr>
              <a:grpSpLocks noChangeAspect="1"/>
            </p:cNvGrpSpPr>
            <p:nvPr/>
          </p:nvGrpSpPr>
          <p:grpSpPr>
            <a:xfrm>
              <a:off x="1269152" y="6483936"/>
              <a:ext cx="787928" cy="778414"/>
              <a:chOff x="2632787" y="1629410"/>
              <a:chExt cx="1817884" cy="1795938"/>
            </a:xfrm>
          </p:grpSpPr>
          <p:sp>
            <p:nvSpPr>
              <p:cNvPr id="51" name="Chord 50"/>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hord 51"/>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 name="Group 117"/>
            <p:cNvGrpSpPr/>
            <p:nvPr/>
          </p:nvGrpSpPr>
          <p:grpSpPr>
            <a:xfrm>
              <a:off x="1427096" y="6718431"/>
              <a:ext cx="468864" cy="309424"/>
              <a:chOff x="3765550" y="4445001"/>
              <a:chExt cx="1181101" cy="779461"/>
            </a:xfrm>
          </p:grpSpPr>
          <p:sp>
            <p:nvSpPr>
              <p:cNvPr id="119" name="Freeform 67"/>
              <p:cNvSpPr>
                <a:spLocks/>
              </p:cNvSpPr>
              <p:nvPr/>
            </p:nvSpPr>
            <p:spPr bwMode="auto">
              <a:xfrm>
                <a:off x="4027488" y="4606925"/>
                <a:ext cx="325438" cy="593725"/>
              </a:xfrm>
              <a:custGeom>
                <a:avLst/>
                <a:gdLst>
                  <a:gd name="T0" fmla="*/ 171 w 226"/>
                  <a:gd name="T1" fmla="*/ 31 h 412"/>
                  <a:gd name="T2" fmla="*/ 65 w 226"/>
                  <a:gd name="T3" fmla="*/ 178 h 412"/>
                  <a:gd name="T4" fmla="*/ 3 w 226"/>
                  <a:gd name="T5" fmla="*/ 232 h 412"/>
                  <a:gd name="T6" fmla="*/ 10 w 226"/>
                  <a:gd name="T7" fmla="*/ 259 h 412"/>
                  <a:gd name="T8" fmla="*/ 34 w 226"/>
                  <a:gd name="T9" fmla="*/ 274 h 412"/>
                  <a:gd name="T10" fmla="*/ 45 w 226"/>
                  <a:gd name="T11" fmla="*/ 298 h 412"/>
                  <a:gd name="T12" fmla="*/ 94 w 226"/>
                  <a:gd name="T13" fmla="*/ 337 h 412"/>
                  <a:gd name="T14" fmla="*/ 134 w 226"/>
                  <a:gd name="T15" fmla="*/ 362 h 412"/>
                  <a:gd name="T16" fmla="*/ 166 w 226"/>
                  <a:gd name="T17" fmla="*/ 398 h 412"/>
                  <a:gd name="T18" fmla="*/ 193 w 226"/>
                  <a:gd name="T19" fmla="*/ 412 h 412"/>
                  <a:gd name="T20" fmla="*/ 226 w 226"/>
                  <a:gd name="T21" fmla="*/ 387 h 412"/>
                  <a:gd name="T22" fmla="*/ 226 w 226"/>
                  <a:gd name="T23" fmla="*/ 0 h 412"/>
                  <a:gd name="T24" fmla="*/ 171 w 226"/>
                  <a:gd name="T25" fmla="*/ 3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412">
                    <a:moveTo>
                      <a:pt x="171" y="31"/>
                    </a:moveTo>
                    <a:cubicBezTo>
                      <a:pt x="156" y="51"/>
                      <a:pt x="90" y="162"/>
                      <a:pt x="65" y="178"/>
                    </a:cubicBezTo>
                    <a:cubicBezTo>
                      <a:pt x="44" y="191"/>
                      <a:pt x="9" y="206"/>
                      <a:pt x="3" y="232"/>
                    </a:cubicBezTo>
                    <a:cubicBezTo>
                      <a:pt x="0" y="242"/>
                      <a:pt x="3" y="252"/>
                      <a:pt x="10" y="259"/>
                    </a:cubicBezTo>
                    <a:cubicBezTo>
                      <a:pt x="16" y="266"/>
                      <a:pt x="27" y="268"/>
                      <a:pt x="34" y="274"/>
                    </a:cubicBezTo>
                    <a:cubicBezTo>
                      <a:pt x="40" y="280"/>
                      <a:pt x="43" y="289"/>
                      <a:pt x="45" y="298"/>
                    </a:cubicBezTo>
                    <a:cubicBezTo>
                      <a:pt x="53" y="322"/>
                      <a:pt x="78" y="320"/>
                      <a:pt x="94" y="337"/>
                    </a:cubicBezTo>
                    <a:cubicBezTo>
                      <a:pt x="105" y="349"/>
                      <a:pt x="116" y="357"/>
                      <a:pt x="134" y="362"/>
                    </a:cubicBezTo>
                    <a:cubicBezTo>
                      <a:pt x="147" y="366"/>
                      <a:pt x="157" y="389"/>
                      <a:pt x="166" y="398"/>
                    </a:cubicBezTo>
                    <a:cubicBezTo>
                      <a:pt x="173" y="404"/>
                      <a:pt x="182" y="411"/>
                      <a:pt x="193" y="412"/>
                    </a:cubicBezTo>
                    <a:cubicBezTo>
                      <a:pt x="200" y="412"/>
                      <a:pt x="212" y="402"/>
                      <a:pt x="226" y="387"/>
                    </a:cubicBezTo>
                    <a:cubicBezTo>
                      <a:pt x="226" y="0"/>
                      <a:pt x="226" y="0"/>
                      <a:pt x="226" y="0"/>
                    </a:cubicBezTo>
                    <a:cubicBezTo>
                      <a:pt x="205" y="6"/>
                      <a:pt x="183" y="17"/>
                      <a:pt x="171" y="31"/>
                    </a:cubicBez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68"/>
              <p:cNvSpPr>
                <a:spLocks/>
              </p:cNvSpPr>
              <p:nvPr/>
            </p:nvSpPr>
            <p:spPr bwMode="auto">
              <a:xfrm>
                <a:off x="4352925" y="4549775"/>
                <a:ext cx="436563" cy="614362"/>
              </a:xfrm>
              <a:custGeom>
                <a:avLst/>
                <a:gdLst>
                  <a:gd name="T0" fmla="*/ 291 w 303"/>
                  <a:gd name="T1" fmla="*/ 134 h 427"/>
                  <a:gd name="T2" fmla="*/ 220 w 303"/>
                  <a:gd name="T3" fmla="*/ 22 h 427"/>
                  <a:gd name="T4" fmla="*/ 157 w 303"/>
                  <a:gd name="T5" fmla="*/ 32 h 427"/>
                  <a:gd name="T6" fmla="*/ 143 w 303"/>
                  <a:gd name="T7" fmla="*/ 40 h 427"/>
                  <a:gd name="T8" fmla="*/ 31 w 303"/>
                  <a:gd name="T9" fmla="*/ 33 h 427"/>
                  <a:gd name="T10" fmla="*/ 0 w 303"/>
                  <a:gd name="T11" fmla="*/ 40 h 427"/>
                  <a:gd name="T12" fmla="*/ 0 w 303"/>
                  <a:gd name="T13" fmla="*/ 427 h 427"/>
                  <a:gd name="T14" fmla="*/ 76 w 303"/>
                  <a:gd name="T15" fmla="*/ 340 h 427"/>
                  <a:gd name="T16" fmla="*/ 140 w 303"/>
                  <a:gd name="T17" fmla="*/ 289 h 427"/>
                  <a:gd name="T18" fmla="*/ 214 w 303"/>
                  <a:gd name="T19" fmla="*/ 234 h 427"/>
                  <a:gd name="T20" fmla="*/ 270 w 303"/>
                  <a:gd name="T21" fmla="*/ 181 h 427"/>
                  <a:gd name="T22" fmla="*/ 291 w 303"/>
                  <a:gd name="T23" fmla="*/ 13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427">
                    <a:moveTo>
                      <a:pt x="291" y="134"/>
                    </a:moveTo>
                    <a:cubicBezTo>
                      <a:pt x="220" y="22"/>
                      <a:pt x="220" y="22"/>
                      <a:pt x="220" y="22"/>
                    </a:cubicBezTo>
                    <a:cubicBezTo>
                      <a:pt x="206" y="0"/>
                      <a:pt x="180" y="18"/>
                      <a:pt x="157" y="32"/>
                    </a:cubicBezTo>
                    <a:cubicBezTo>
                      <a:pt x="152" y="35"/>
                      <a:pt x="148" y="38"/>
                      <a:pt x="143" y="40"/>
                    </a:cubicBezTo>
                    <a:cubicBezTo>
                      <a:pt x="109" y="56"/>
                      <a:pt x="65" y="28"/>
                      <a:pt x="31" y="33"/>
                    </a:cubicBezTo>
                    <a:cubicBezTo>
                      <a:pt x="22" y="34"/>
                      <a:pt x="11" y="36"/>
                      <a:pt x="0" y="40"/>
                    </a:cubicBezTo>
                    <a:cubicBezTo>
                      <a:pt x="0" y="427"/>
                      <a:pt x="0" y="427"/>
                      <a:pt x="0" y="427"/>
                    </a:cubicBezTo>
                    <a:cubicBezTo>
                      <a:pt x="27" y="396"/>
                      <a:pt x="62" y="348"/>
                      <a:pt x="76" y="340"/>
                    </a:cubicBezTo>
                    <a:cubicBezTo>
                      <a:pt x="100" y="326"/>
                      <a:pt x="121" y="309"/>
                      <a:pt x="140" y="289"/>
                    </a:cubicBezTo>
                    <a:cubicBezTo>
                      <a:pt x="158" y="270"/>
                      <a:pt x="198" y="254"/>
                      <a:pt x="214" y="234"/>
                    </a:cubicBezTo>
                    <a:cubicBezTo>
                      <a:pt x="230" y="214"/>
                      <a:pt x="249" y="196"/>
                      <a:pt x="270" y="181"/>
                    </a:cubicBezTo>
                    <a:cubicBezTo>
                      <a:pt x="287" y="168"/>
                      <a:pt x="303" y="153"/>
                      <a:pt x="291" y="134"/>
                    </a:cubicBezTo>
                    <a:close/>
                  </a:path>
                </a:pathLst>
              </a:custGeom>
              <a:solidFill>
                <a:srgbClr val="0085A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1" name="Freeform 69"/>
              <p:cNvSpPr>
                <a:spLocks/>
              </p:cNvSpPr>
              <p:nvPr/>
            </p:nvSpPr>
            <p:spPr bwMode="auto">
              <a:xfrm>
                <a:off x="4581525" y="4537075"/>
                <a:ext cx="220663" cy="314325"/>
              </a:xfrm>
              <a:custGeom>
                <a:avLst/>
                <a:gdLst>
                  <a:gd name="T0" fmla="*/ 19 w 139"/>
                  <a:gd name="T1" fmla="*/ 0 h 198"/>
                  <a:gd name="T2" fmla="*/ 0 w 139"/>
                  <a:gd name="T3" fmla="*/ 13 h 198"/>
                  <a:gd name="T4" fmla="*/ 119 w 139"/>
                  <a:gd name="T5" fmla="*/ 198 h 198"/>
                  <a:gd name="T6" fmla="*/ 139 w 139"/>
                  <a:gd name="T7" fmla="*/ 186 h 198"/>
                  <a:gd name="T8" fmla="*/ 19 w 139"/>
                  <a:gd name="T9" fmla="*/ 0 h 198"/>
                </a:gdLst>
                <a:ahLst/>
                <a:cxnLst>
                  <a:cxn ang="0">
                    <a:pos x="T0" y="T1"/>
                  </a:cxn>
                  <a:cxn ang="0">
                    <a:pos x="T2" y="T3"/>
                  </a:cxn>
                  <a:cxn ang="0">
                    <a:pos x="T4" y="T5"/>
                  </a:cxn>
                  <a:cxn ang="0">
                    <a:pos x="T6" y="T7"/>
                  </a:cxn>
                  <a:cxn ang="0">
                    <a:pos x="T8" y="T9"/>
                  </a:cxn>
                </a:cxnLst>
                <a:rect l="0" t="0" r="r" b="b"/>
                <a:pathLst>
                  <a:path w="139" h="198">
                    <a:moveTo>
                      <a:pt x="19" y="0"/>
                    </a:moveTo>
                    <a:lnTo>
                      <a:pt x="0" y="13"/>
                    </a:lnTo>
                    <a:lnTo>
                      <a:pt x="119" y="198"/>
                    </a:lnTo>
                    <a:lnTo>
                      <a:pt x="139" y="186"/>
                    </a:lnTo>
                    <a:lnTo>
                      <a:pt x="19"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70"/>
              <p:cNvSpPr>
                <a:spLocks/>
              </p:cNvSpPr>
              <p:nvPr/>
            </p:nvSpPr>
            <p:spPr bwMode="auto">
              <a:xfrm>
                <a:off x="4611688" y="4445001"/>
                <a:ext cx="334963" cy="387350"/>
              </a:xfrm>
              <a:custGeom>
                <a:avLst/>
                <a:gdLst>
                  <a:gd name="T0" fmla="*/ 229 w 232"/>
                  <a:gd name="T1" fmla="*/ 194 h 269"/>
                  <a:gd name="T2" fmla="*/ 110 w 232"/>
                  <a:gd name="T3" fmla="*/ 7 h 269"/>
                  <a:gd name="T4" fmla="*/ 94 w 232"/>
                  <a:gd name="T5" fmla="*/ 4 h 269"/>
                  <a:gd name="T6" fmla="*/ 0 w 232"/>
                  <a:gd name="T7" fmla="*/ 64 h 269"/>
                  <a:gd name="T8" fmla="*/ 131 w 232"/>
                  <a:gd name="T9" fmla="*/ 269 h 269"/>
                  <a:gd name="T10" fmla="*/ 226 w 232"/>
                  <a:gd name="T11" fmla="*/ 209 h 269"/>
                  <a:gd name="T12" fmla="*/ 229 w 232"/>
                  <a:gd name="T13" fmla="*/ 194 h 269"/>
                </a:gdLst>
                <a:ahLst/>
                <a:cxnLst>
                  <a:cxn ang="0">
                    <a:pos x="T0" y="T1"/>
                  </a:cxn>
                  <a:cxn ang="0">
                    <a:pos x="T2" y="T3"/>
                  </a:cxn>
                  <a:cxn ang="0">
                    <a:pos x="T4" y="T5"/>
                  </a:cxn>
                  <a:cxn ang="0">
                    <a:pos x="T6" y="T7"/>
                  </a:cxn>
                  <a:cxn ang="0">
                    <a:pos x="T8" y="T9"/>
                  </a:cxn>
                  <a:cxn ang="0">
                    <a:pos x="T10" y="T11"/>
                  </a:cxn>
                  <a:cxn ang="0">
                    <a:pos x="T12" y="T13"/>
                  </a:cxn>
                </a:cxnLst>
                <a:rect l="0" t="0" r="r" b="b"/>
                <a:pathLst>
                  <a:path w="232" h="269">
                    <a:moveTo>
                      <a:pt x="229" y="194"/>
                    </a:moveTo>
                    <a:cubicBezTo>
                      <a:pt x="110" y="7"/>
                      <a:pt x="110" y="7"/>
                      <a:pt x="110" y="7"/>
                    </a:cubicBezTo>
                    <a:cubicBezTo>
                      <a:pt x="107" y="2"/>
                      <a:pt x="100" y="0"/>
                      <a:pt x="94" y="4"/>
                    </a:cubicBezTo>
                    <a:cubicBezTo>
                      <a:pt x="0" y="64"/>
                      <a:pt x="0" y="64"/>
                      <a:pt x="0" y="64"/>
                    </a:cubicBezTo>
                    <a:cubicBezTo>
                      <a:pt x="131" y="269"/>
                      <a:pt x="131" y="269"/>
                      <a:pt x="131" y="269"/>
                    </a:cubicBezTo>
                    <a:cubicBezTo>
                      <a:pt x="226" y="209"/>
                      <a:pt x="226" y="209"/>
                      <a:pt x="226" y="209"/>
                    </a:cubicBezTo>
                    <a:cubicBezTo>
                      <a:pt x="231" y="206"/>
                      <a:pt x="232" y="199"/>
                      <a:pt x="229" y="1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71"/>
              <p:cNvSpPr>
                <a:spLocks/>
              </p:cNvSpPr>
              <p:nvPr/>
            </p:nvSpPr>
            <p:spPr bwMode="auto">
              <a:xfrm>
                <a:off x="4551363" y="4557713"/>
                <a:ext cx="219075" cy="312737"/>
              </a:xfrm>
              <a:custGeom>
                <a:avLst/>
                <a:gdLst>
                  <a:gd name="T0" fmla="*/ 19 w 138"/>
                  <a:gd name="T1" fmla="*/ 0 h 197"/>
                  <a:gd name="T2" fmla="*/ 0 w 138"/>
                  <a:gd name="T3" fmla="*/ 12 h 197"/>
                  <a:gd name="T4" fmla="*/ 120 w 138"/>
                  <a:gd name="T5" fmla="*/ 197 h 197"/>
                  <a:gd name="T6" fmla="*/ 138 w 138"/>
                  <a:gd name="T7" fmla="*/ 185 h 197"/>
                  <a:gd name="T8" fmla="*/ 19 w 138"/>
                  <a:gd name="T9" fmla="*/ 0 h 197"/>
                </a:gdLst>
                <a:ahLst/>
                <a:cxnLst>
                  <a:cxn ang="0">
                    <a:pos x="T0" y="T1"/>
                  </a:cxn>
                  <a:cxn ang="0">
                    <a:pos x="T2" y="T3"/>
                  </a:cxn>
                  <a:cxn ang="0">
                    <a:pos x="T4" y="T5"/>
                  </a:cxn>
                  <a:cxn ang="0">
                    <a:pos x="T6" y="T7"/>
                  </a:cxn>
                  <a:cxn ang="0">
                    <a:pos x="T8" y="T9"/>
                  </a:cxn>
                </a:cxnLst>
                <a:rect l="0" t="0" r="r" b="b"/>
                <a:pathLst>
                  <a:path w="138" h="197">
                    <a:moveTo>
                      <a:pt x="19" y="0"/>
                    </a:moveTo>
                    <a:lnTo>
                      <a:pt x="0" y="12"/>
                    </a:lnTo>
                    <a:lnTo>
                      <a:pt x="120" y="197"/>
                    </a:lnTo>
                    <a:lnTo>
                      <a:pt x="138" y="185"/>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72"/>
              <p:cNvSpPr>
                <a:spLocks/>
              </p:cNvSpPr>
              <p:nvPr/>
            </p:nvSpPr>
            <p:spPr bwMode="auto">
              <a:xfrm>
                <a:off x="4797425" y="4721225"/>
                <a:ext cx="52388" cy="53975"/>
              </a:xfrm>
              <a:custGeom>
                <a:avLst/>
                <a:gdLst>
                  <a:gd name="T0" fmla="*/ 27 w 37"/>
                  <a:gd name="T1" fmla="*/ 32 h 37"/>
                  <a:gd name="T2" fmla="*/ 5 w 37"/>
                  <a:gd name="T3" fmla="*/ 28 h 37"/>
                  <a:gd name="T4" fmla="*/ 10 w 37"/>
                  <a:gd name="T5" fmla="*/ 5 h 37"/>
                  <a:gd name="T6" fmla="*/ 32 w 37"/>
                  <a:gd name="T7" fmla="*/ 10 h 37"/>
                  <a:gd name="T8" fmla="*/ 27 w 37"/>
                  <a:gd name="T9" fmla="*/ 32 h 37"/>
                </a:gdLst>
                <a:ahLst/>
                <a:cxnLst>
                  <a:cxn ang="0">
                    <a:pos x="T0" y="T1"/>
                  </a:cxn>
                  <a:cxn ang="0">
                    <a:pos x="T2" y="T3"/>
                  </a:cxn>
                  <a:cxn ang="0">
                    <a:pos x="T4" y="T5"/>
                  </a:cxn>
                  <a:cxn ang="0">
                    <a:pos x="T6" y="T7"/>
                  </a:cxn>
                  <a:cxn ang="0">
                    <a:pos x="T8" y="T9"/>
                  </a:cxn>
                </a:cxnLst>
                <a:rect l="0" t="0" r="r" b="b"/>
                <a:pathLst>
                  <a:path w="37" h="37">
                    <a:moveTo>
                      <a:pt x="27" y="32"/>
                    </a:moveTo>
                    <a:cubicBezTo>
                      <a:pt x="20" y="37"/>
                      <a:pt x="10" y="35"/>
                      <a:pt x="5" y="28"/>
                    </a:cubicBezTo>
                    <a:cubicBezTo>
                      <a:pt x="0" y="20"/>
                      <a:pt x="2" y="10"/>
                      <a:pt x="10" y="5"/>
                    </a:cubicBezTo>
                    <a:cubicBezTo>
                      <a:pt x="17" y="0"/>
                      <a:pt x="27" y="3"/>
                      <a:pt x="32" y="10"/>
                    </a:cubicBezTo>
                    <a:cubicBezTo>
                      <a:pt x="37" y="18"/>
                      <a:pt x="35" y="28"/>
                      <a:pt x="27"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73"/>
              <p:cNvSpPr>
                <a:spLocks/>
              </p:cNvSpPr>
              <p:nvPr/>
            </p:nvSpPr>
            <p:spPr bwMode="auto">
              <a:xfrm>
                <a:off x="3914775" y="4548188"/>
                <a:ext cx="438150" cy="669925"/>
              </a:xfrm>
              <a:custGeom>
                <a:avLst/>
                <a:gdLst>
                  <a:gd name="T0" fmla="*/ 285 w 305"/>
                  <a:gd name="T1" fmla="*/ 53 h 466"/>
                  <a:gd name="T2" fmla="*/ 170 w 305"/>
                  <a:gd name="T3" fmla="*/ 41 h 466"/>
                  <a:gd name="T4" fmla="*/ 156 w 305"/>
                  <a:gd name="T5" fmla="*/ 33 h 466"/>
                  <a:gd name="T6" fmla="*/ 91 w 305"/>
                  <a:gd name="T7" fmla="*/ 25 h 466"/>
                  <a:gd name="T8" fmla="*/ 13 w 305"/>
                  <a:gd name="T9" fmla="*/ 147 h 466"/>
                  <a:gd name="T10" fmla="*/ 33 w 305"/>
                  <a:gd name="T11" fmla="*/ 196 h 466"/>
                  <a:gd name="T12" fmla="*/ 89 w 305"/>
                  <a:gd name="T13" fmla="*/ 251 h 466"/>
                  <a:gd name="T14" fmla="*/ 137 w 305"/>
                  <a:gd name="T15" fmla="*/ 313 h 466"/>
                  <a:gd name="T16" fmla="*/ 201 w 305"/>
                  <a:gd name="T17" fmla="*/ 365 h 466"/>
                  <a:gd name="T18" fmla="*/ 305 w 305"/>
                  <a:gd name="T19" fmla="*/ 466 h 466"/>
                  <a:gd name="T20" fmla="*/ 305 w 305"/>
                  <a:gd name="T21" fmla="*/ 56 h 466"/>
                  <a:gd name="T22" fmla="*/ 285 w 305"/>
                  <a:gd name="T23" fmla="*/ 5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5" h="466">
                    <a:moveTo>
                      <a:pt x="285" y="53"/>
                    </a:moveTo>
                    <a:cubicBezTo>
                      <a:pt x="250" y="49"/>
                      <a:pt x="204" y="56"/>
                      <a:pt x="170" y="41"/>
                    </a:cubicBezTo>
                    <a:cubicBezTo>
                      <a:pt x="165" y="39"/>
                      <a:pt x="160" y="36"/>
                      <a:pt x="156" y="33"/>
                    </a:cubicBezTo>
                    <a:cubicBezTo>
                      <a:pt x="133" y="19"/>
                      <a:pt x="107" y="0"/>
                      <a:pt x="91" y="25"/>
                    </a:cubicBezTo>
                    <a:cubicBezTo>
                      <a:pt x="13" y="147"/>
                      <a:pt x="13" y="147"/>
                      <a:pt x="13" y="147"/>
                    </a:cubicBezTo>
                    <a:cubicBezTo>
                      <a:pt x="0" y="168"/>
                      <a:pt x="16" y="183"/>
                      <a:pt x="33" y="196"/>
                    </a:cubicBezTo>
                    <a:cubicBezTo>
                      <a:pt x="54" y="212"/>
                      <a:pt x="73" y="230"/>
                      <a:pt x="89" y="251"/>
                    </a:cubicBezTo>
                    <a:cubicBezTo>
                      <a:pt x="104" y="271"/>
                      <a:pt x="119" y="294"/>
                      <a:pt x="137" y="313"/>
                    </a:cubicBezTo>
                    <a:cubicBezTo>
                      <a:pt x="155" y="333"/>
                      <a:pt x="177" y="351"/>
                      <a:pt x="201" y="365"/>
                    </a:cubicBezTo>
                    <a:cubicBezTo>
                      <a:pt x="218" y="375"/>
                      <a:pt x="254" y="450"/>
                      <a:pt x="305" y="466"/>
                    </a:cubicBezTo>
                    <a:cubicBezTo>
                      <a:pt x="305" y="56"/>
                      <a:pt x="305" y="56"/>
                      <a:pt x="305" y="56"/>
                    </a:cubicBezTo>
                    <a:cubicBezTo>
                      <a:pt x="298" y="55"/>
                      <a:pt x="291" y="54"/>
                      <a:pt x="285" y="53"/>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74"/>
              <p:cNvSpPr>
                <a:spLocks/>
              </p:cNvSpPr>
              <p:nvPr/>
            </p:nvSpPr>
            <p:spPr bwMode="auto">
              <a:xfrm>
                <a:off x="4352925" y="4629150"/>
                <a:ext cx="341313" cy="595312"/>
              </a:xfrm>
              <a:custGeom>
                <a:avLst/>
                <a:gdLst>
                  <a:gd name="T0" fmla="*/ 234 w 237"/>
                  <a:gd name="T1" fmla="*/ 220 h 414"/>
                  <a:gd name="T2" fmla="*/ 118 w 237"/>
                  <a:gd name="T3" fmla="*/ 105 h 414"/>
                  <a:gd name="T4" fmla="*/ 66 w 237"/>
                  <a:gd name="T5" fmla="*/ 35 h 414"/>
                  <a:gd name="T6" fmla="*/ 0 w 237"/>
                  <a:gd name="T7" fmla="*/ 0 h 414"/>
                  <a:gd name="T8" fmla="*/ 0 w 237"/>
                  <a:gd name="T9" fmla="*/ 410 h 414"/>
                  <a:gd name="T10" fmla="*/ 37 w 237"/>
                  <a:gd name="T11" fmla="*/ 410 h 414"/>
                  <a:gd name="T12" fmla="*/ 64 w 237"/>
                  <a:gd name="T13" fmla="*/ 385 h 414"/>
                  <a:gd name="T14" fmla="*/ 94 w 237"/>
                  <a:gd name="T15" fmla="*/ 364 h 414"/>
                  <a:gd name="T16" fmla="*/ 137 w 237"/>
                  <a:gd name="T17" fmla="*/ 336 h 414"/>
                  <a:gd name="T18" fmla="*/ 188 w 237"/>
                  <a:gd name="T19" fmla="*/ 292 h 414"/>
                  <a:gd name="T20" fmla="*/ 201 w 237"/>
                  <a:gd name="T21" fmla="*/ 266 h 414"/>
                  <a:gd name="T22" fmla="*/ 226 w 237"/>
                  <a:gd name="T23" fmla="*/ 249 h 414"/>
                  <a:gd name="T24" fmla="*/ 234 w 237"/>
                  <a:gd name="T25" fmla="*/ 22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414">
                    <a:moveTo>
                      <a:pt x="234" y="220"/>
                    </a:moveTo>
                    <a:cubicBezTo>
                      <a:pt x="229" y="195"/>
                      <a:pt x="139" y="118"/>
                      <a:pt x="118" y="105"/>
                    </a:cubicBezTo>
                    <a:cubicBezTo>
                      <a:pt x="93" y="89"/>
                      <a:pt x="82" y="55"/>
                      <a:pt x="66" y="35"/>
                    </a:cubicBezTo>
                    <a:cubicBezTo>
                      <a:pt x="53" y="16"/>
                      <a:pt x="24" y="5"/>
                      <a:pt x="0" y="0"/>
                    </a:cubicBezTo>
                    <a:cubicBezTo>
                      <a:pt x="0" y="410"/>
                      <a:pt x="0" y="410"/>
                      <a:pt x="0" y="410"/>
                    </a:cubicBezTo>
                    <a:cubicBezTo>
                      <a:pt x="11" y="414"/>
                      <a:pt x="24" y="414"/>
                      <a:pt x="37" y="410"/>
                    </a:cubicBezTo>
                    <a:cubicBezTo>
                      <a:pt x="47" y="406"/>
                      <a:pt x="57" y="392"/>
                      <a:pt x="64" y="385"/>
                    </a:cubicBezTo>
                    <a:cubicBezTo>
                      <a:pt x="74" y="375"/>
                      <a:pt x="81" y="369"/>
                      <a:pt x="94" y="364"/>
                    </a:cubicBezTo>
                    <a:cubicBezTo>
                      <a:pt x="112" y="358"/>
                      <a:pt x="125" y="350"/>
                      <a:pt x="137" y="336"/>
                    </a:cubicBezTo>
                    <a:cubicBezTo>
                      <a:pt x="153" y="317"/>
                      <a:pt x="179" y="318"/>
                      <a:pt x="188" y="292"/>
                    </a:cubicBezTo>
                    <a:cubicBezTo>
                      <a:pt x="191" y="283"/>
                      <a:pt x="194" y="273"/>
                      <a:pt x="201" y="266"/>
                    </a:cubicBezTo>
                    <a:cubicBezTo>
                      <a:pt x="208" y="259"/>
                      <a:pt x="219" y="256"/>
                      <a:pt x="226" y="249"/>
                    </a:cubicBezTo>
                    <a:cubicBezTo>
                      <a:pt x="234" y="242"/>
                      <a:pt x="237" y="231"/>
                      <a:pt x="234" y="22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75"/>
              <p:cNvSpPr>
                <a:spLocks/>
              </p:cNvSpPr>
              <p:nvPr/>
            </p:nvSpPr>
            <p:spPr bwMode="auto">
              <a:xfrm>
                <a:off x="3910013" y="4537075"/>
                <a:ext cx="220663" cy="314325"/>
              </a:xfrm>
              <a:custGeom>
                <a:avLst/>
                <a:gdLst>
                  <a:gd name="T0" fmla="*/ 120 w 139"/>
                  <a:gd name="T1" fmla="*/ 0 h 198"/>
                  <a:gd name="T2" fmla="*/ 139 w 139"/>
                  <a:gd name="T3" fmla="*/ 13 h 198"/>
                  <a:gd name="T4" fmla="*/ 20 w 139"/>
                  <a:gd name="T5" fmla="*/ 198 h 198"/>
                  <a:gd name="T6" fmla="*/ 0 w 139"/>
                  <a:gd name="T7" fmla="*/ 186 h 198"/>
                  <a:gd name="T8" fmla="*/ 120 w 139"/>
                  <a:gd name="T9" fmla="*/ 0 h 198"/>
                </a:gdLst>
                <a:ahLst/>
                <a:cxnLst>
                  <a:cxn ang="0">
                    <a:pos x="T0" y="T1"/>
                  </a:cxn>
                  <a:cxn ang="0">
                    <a:pos x="T2" y="T3"/>
                  </a:cxn>
                  <a:cxn ang="0">
                    <a:pos x="T4" y="T5"/>
                  </a:cxn>
                  <a:cxn ang="0">
                    <a:pos x="T6" y="T7"/>
                  </a:cxn>
                  <a:cxn ang="0">
                    <a:pos x="T8" y="T9"/>
                  </a:cxn>
                </a:cxnLst>
                <a:rect l="0" t="0" r="r" b="b"/>
                <a:pathLst>
                  <a:path w="139" h="198">
                    <a:moveTo>
                      <a:pt x="120" y="0"/>
                    </a:moveTo>
                    <a:lnTo>
                      <a:pt x="139" y="13"/>
                    </a:lnTo>
                    <a:lnTo>
                      <a:pt x="20" y="198"/>
                    </a:lnTo>
                    <a:lnTo>
                      <a:pt x="0" y="186"/>
                    </a:lnTo>
                    <a:lnTo>
                      <a:pt x="12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76"/>
              <p:cNvSpPr>
                <a:spLocks/>
              </p:cNvSpPr>
              <p:nvPr/>
            </p:nvSpPr>
            <p:spPr bwMode="auto">
              <a:xfrm>
                <a:off x="3765550" y="4445001"/>
                <a:ext cx="334963" cy="387350"/>
              </a:xfrm>
              <a:custGeom>
                <a:avLst/>
                <a:gdLst>
                  <a:gd name="T0" fmla="*/ 3 w 232"/>
                  <a:gd name="T1" fmla="*/ 194 h 269"/>
                  <a:gd name="T2" fmla="*/ 122 w 232"/>
                  <a:gd name="T3" fmla="*/ 7 h 269"/>
                  <a:gd name="T4" fmla="*/ 138 w 232"/>
                  <a:gd name="T5" fmla="*/ 4 h 269"/>
                  <a:gd name="T6" fmla="*/ 232 w 232"/>
                  <a:gd name="T7" fmla="*/ 64 h 269"/>
                  <a:gd name="T8" fmla="*/ 101 w 232"/>
                  <a:gd name="T9" fmla="*/ 269 h 269"/>
                  <a:gd name="T10" fmla="*/ 6 w 232"/>
                  <a:gd name="T11" fmla="*/ 209 h 269"/>
                  <a:gd name="T12" fmla="*/ 3 w 232"/>
                  <a:gd name="T13" fmla="*/ 194 h 269"/>
                </a:gdLst>
                <a:ahLst/>
                <a:cxnLst>
                  <a:cxn ang="0">
                    <a:pos x="T0" y="T1"/>
                  </a:cxn>
                  <a:cxn ang="0">
                    <a:pos x="T2" y="T3"/>
                  </a:cxn>
                  <a:cxn ang="0">
                    <a:pos x="T4" y="T5"/>
                  </a:cxn>
                  <a:cxn ang="0">
                    <a:pos x="T6" y="T7"/>
                  </a:cxn>
                  <a:cxn ang="0">
                    <a:pos x="T8" y="T9"/>
                  </a:cxn>
                  <a:cxn ang="0">
                    <a:pos x="T10" y="T11"/>
                  </a:cxn>
                  <a:cxn ang="0">
                    <a:pos x="T12" y="T13"/>
                  </a:cxn>
                </a:cxnLst>
                <a:rect l="0" t="0" r="r" b="b"/>
                <a:pathLst>
                  <a:path w="232" h="269">
                    <a:moveTo>
                      <a:pt x="3" y="194"/>
                    </a:moveTo>
                    <a:cubicBezTo>
                      <a:pt x="122" y="7"/>
                      <a:pt x="122" y="7"/>
                      <a:pt x="122" y="7"/>
                    </a:cubicBezTo>
                    <a:cubicBezTo>
                      <a:pt x="125" y="2"/>
                      <a:pt x="132" y="0"/>
                      <a:pt x="138" y="4"/>
                    </a:cubicBezTo>
                    <a:cubicBezTo>
                      <a:pt x="232" y="64"/>
                      <a:pt x="232" y="64"/>
                      <a:pt x="232" y="64"/>
                    </a:cubicBezTo>
                    <a:cubicBezTo>
                      <a:pt x="101" y="269"/>
                      <a:pt x="101" y="269"/>
                      <a:pt x="101" y="269"/>
                    </a:cubicBezTo>
                    <a:cubicBezTo>
                      <a:pt x="6" y="209"/>
                      <a:pt x="6" y="209"/>
                      <a:pt x="6" y="209"/>
                    </a:cubicBezTo>
                    <a:cubicBezTo>
                      <a:pt x="1" y="206"/>
                      <a:pt x="0" y="199"/>
                      <a:pt x="3" y="194"/>
                    </a:cubicBezTo>
                    <a:close/>
                  </a:path>
                </a:pathLst>
              </a:custGeom>
              <a:solidFill>
                <a:srgbClr val="08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77"/>
              <p:cNvSpPr>
                <a:spLocks/>
              </p:cNvSpPr>
              <p:nvPr/>
            </p:nvSpPr>
            <p:spPr bwMode="auto">
              <a:xfrm>
                <a:off x="3941763" y="4557713"/>
                <a:ext cx="219075" cy="312737"/>
              </a:xfrm>
              <a:custGeom>
                <a:avLst/>
                <a:gdLst>
                  <a:gd name="T0" fmla="*/ 119 w 138"/>
                  <a:gd name="T1" fmla="*/ 0 h 197"/>
                  <a:gd name="T2" fmla="*/ 138 w 138"/>
                  <a:gd name="T3" fmla="*/ 12 h 197"/>
                  <a:gd name="T4" fmla="*/ 18 w 138"/>
                  <a:gd name="T5" fmla="*/ 197 h 197"/>
                  <a:gd name="T6" fmla="*/ 0 w 138"/>
                  <a:gd name="T7" fmla="*/ 185 h 197"/>
                  <a:gd name="T8" fmla="*/ 119 w 138"/>
                  <a:gd name="T9" fmla="*/ 0 h 197"/>
                </a:gdLst>
                <a:ahLst/>
                <a:cxnLst>
                  <a:cxn ang="0">
                    <a:pos x="T0" y="T1"/>
                  </a:cxn>
                  <a:cxn ang="0">
                    <a:pos x="T2" y="T3"/>
                  </a:cxn>
                  <a:cxn ang="0">
                    <a:pos x="T4" y="T5"/>
                  </a:cxn>
                  <a:cxn ang="0">
                    <a:pos x="T6" y="T7"/>
                  </a:cxn>
                  <a:cxn ang="0">
                    <a:pos x="T8" y="T9"/>
                  </a:cxn>
                </a:cxnLst>
                <a:rect l="0" t="0" r="r" b="b"/>
                <a:pathLst>
                  <a:path w="138" h="197">
                    <a:moveTo>
                      <a:pt x="119" y="0"/>
                    </a:moveTo>
                    <a:lnTo>
                      <a:pt x="138" y="12"/>
                    </a:lnTo>
                    <a:lnTo>
                      <a:pt x="18" y="197"/>
                    </a:lnTo>
                    <a:lnTo>
                      <a:pt x="0" y="185"/>
                    </a:lnTo>
                    <a:lnTo>
                      <a:pt x="1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78"/>
              <p:cNvSpPr>
                <a:spLocks/>
              </p:cNvSpPr>
              <p:nvPr/>
            </p:nvSpPr>
            <p:spPr bwMode="auto">
              <a:xfrm>
                <a:off x="3862388" y="4721225"/>
                <a:ext cx="53975" cy="53975"/>
              </a:xfrm>
              <a:custGeom>
                <a:avLst/>
                <a:gdLst>
                  <a:gd name="T0" fmla="*/ 10 w 37"/>
                  <a:gd name="T1" fmla="*/ 32 h 37"/>
                  <a:gd name="T2" fmla="*/ 32 w 37"/>
                  <a:gd name="T3" fmla="*/ 28 h 37"/>
                  <a:gd name="T4" fmla="*/ 27 w 37"/>
                  <a:gd name="T5" fmla="*/ 5 h 37"/>
                  <a:gd name="T6" fmla="*/ 5 w 37"/>
                  <a:gd name="T7" fmla="*/ 10 h 37"/>
                  <a:gd name="T8" fmla="*/ 10 w 37"/>
                  <a:gd name="T9" fmla="*/ 32 h 37"/>
                </a:gdLst>
                <a:ahLst/>
                <a:cxnLst>
                  <a:cxn ang="0">
                    <a:pos x="T0" y="T1"/>
                  </a:cxn>
                  <a:cxn ang="0">
                    <a:pos x="T2" y="T3"/>
                  </a:cxn>
                  <a:cxn ang="0">
                    <a:pos x="T4" y="T5"/>
                  </a:cxn>
                  <a:cxn ang="0">
                    <a:pos x="T6" y="T7"/>
                  </a:cxn>
                  <a:cxn ang="0">
                    <a:pos x="T8" y="T9"/>
                  </a:cxn>
                </a:cxnLst>
                <a:rect l="0" t="0" r="r" b="b"/>
                <a:pathLst>
                  <a:path w="37" h="37">
                    <a:moveTo>
                      <a:pt x="10" y="32"/>
                    </a:moveTo>
                    <a:cubicBezTo>
                      <a:pt x="17" y="37"/>
                      <a:pt x="27" y="35"/>
                      <a:pt x="32" y="28"/>
                    </a:cubicBezTo>
                    <a:cubicBezTo>
                      <a:pt x="37" y="20"/>
                      <a:pt x="35" y="10"/>
                      <a:pt x="27" y="5"/>
                    </a:cubicBezTo>
                    <a:cubicBezTo>
                      <a:pt x="20" y="0"/>
                      <a:pt x="10" y="3"/>
                      <a:pt x="5" y="10"/>
                    </a:cubicBezTo>
                    <a:cubicBezTo>
                      <a:pt x="0" y="18"/>
                      <a:pt x="2" y="28"/>
                      <a:pt x="1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79"/>
              <p:cNvSpPr>
                <a:spLocks/>
              </p:cNvSpPr>
              <p:nvPr/>
            </p:nvSpPr>
            <p:spPr bwMode="auto">
              <a:xfrm>
                <a:off x="4148138" y="4606925"/>
                <a:ext cx="204788" cy="246062"/>
              </a:xfrm>
              <a:custGeom>
                <a:avLst/>
                <a:gdLst>
                  <a:gd name="T0" fmla="*/ 117 w 143"/>
                  <a:gd name="T1" fmla="*/ 10 h 172"/>
                  <a:gd name="T2" fmla="*/ 56 w 143"/>
                  <a:gd name="T3" fmla="*/ 75 h 172"/>
                  <a:gd name="T4" fmla="*/ 35 w 143"/>
                  <a:gd name="T5" fmla="*/ 99 h 172"/>
                  <a:gd name="T6" fmla="*/ 11 w 143"/>
                  <a:gd name="T7" fmla="*/ 130 h 172"/>
                  <a:gd name="T8" fmla="*/ 56 w 143"/>
                  <a:gd name="T9" fmla="*/ 160 h 172"/>
                  <a:gd name="T10" fmla="*/ 89 w 143"/>
                  <a:gd name="T11" fmla="*/ 134 h 172"/>
                  <a:gd name="T12" fmla="*/ 127 w 143"/>
                  <a:gd name="T13" fmla="*/ 108 h 172"/>
                  <a:gd name="T14" fmla="*/ 143 w 143"/>
                  <a:gd name="T15" fmla="*/ 102 h 172"/>
                  <a:gd name="T16" fmla="*/ 143 w 143"/>
                  <a:gd name="T17" fmla="*/ 0 h 172"/>
                  <a:gd name="T18" fmla="*/ 117 w 143"/>
                  <a:gd name="T19" fmla="*/ 1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72">
                    <a:moveTo>
                      <a:pt x="117" y="10"/>
                    </a:moveTo>
                    <a:cubicBezTo>
                      <a:pt x="84" y="22"/>
                      <a:pt x="66" y="42"/>
                      <a:pt x="56" y="75"/>
                    </a:cubicBezTo>
                    <a:cubicBezTo>
                      <a:pt x="52" y="86"/>
                      <a:pt x="44" y="92"/>
                      <a:pt x="35" y="99"/>
                    </a:cubicBezTo>
                    <a:cubicBezTo>
                      <a:pt x="25" y="107"/>
                      <a:pt x="16" y="117"/>
                      <a:pt x="11" y="130"/>
                    </a:cubicBezTo>
                    <a:cubicBezTo>
                      <a:pt x="0" y="155"/>
                      <a:pt x="37" y="172"/>
                      <a:pt x="56" y="160"/>
                    </a:cubicBezTo>
                    <a:cubicBezTo>
                      <a:pt x="68" y="153"/>
                      <a:pt x="77" y="142"/>
                      <a:pt x="89" y="134"/>
                    </a:cubicBezTo>
                    <a:cubicBezTo>
                      <a:pt x="101" y="125"/>
                      <a:pt x="114" y="115"/>
                      <a:pt x="127" y="108"/>
                    </a:cubicBezTo>
                    <a:cubicBezTo>
                      <a:pt x="132" y="105"/>
                      <a:pt x="137" y="103"/>
                      <a:pt x="143" y="102"/>
                    </a:cubicBezTo>
                    <a:cubicBezTo>
                      <a:pt x="143" y="0"/>
                      <a:pt x="143" y="0"/>
                      <a:pt x="143" y="0"/>
                    </a:cubicBezTo>
                    <a:cubicBezTo>
                      <a:pt x="133" y="3"/>
                      <a:pt x="124" y="7"/>
                      <a:pt x="117" y="10"/>
                    </a:cubicBez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80"/>
              <p:cNvSpPr>
                <a:spLocks/>
              </p:cNvSpPr>
              <p:nvPr/>
            </p:nvSpPr>
            <p:spPr bwMode="auto">
              <a:xfrm>
                <a:off x="4352925" y="4592638"/>
                <a:ext cx="173038" cy="166687"/>
              </a:xfrm>
              <a:custGeom>
                <a:avLst/>
                <a:gdLst>
                  <a:gd name="T0" fmla="*/ 79 w 120"/>
                  <a:gd name="T1" fmla="*/ 62 h 115"/>
                  <a:gd name="T2" fmla="*/ 29 w 120"/>
                  <a:gd name="T3" fmla="*/ 28 h 115"/>
                  <a:gd name="T4" fmla="*/ 45 w 120"/>
                  <a:gd name="T5" fmla="*/ 2 h 115"/>
                  <a:gd name="T6" fmla="*/ 0 w 120"/>
                  <a:gd name="T7" fmla="*/ 9 h 115"/>
                  <a:gd name="T8" fmla="*/ 0 w 120"/>
                  <a:gd name="T9" fmla="*/ 111 h 115"/>
                  <a:gd name="T10" fmla="*/ 107 w 120"/>
                  <a:gd name="T11" fmla="*/ 108 h 115"/>
                  <a:gd name="T12" fmla="*/ 79 w 120"/>
                  <a:gd name="T13" fmla="*/ 62 h 115"/>
                </a:gdLst>
                <a:ahLst/>
                <a:cxnLst>
                  <a:cxn ang="0">
                    <a:pos x="T0" y="T1"/>
                  </a:cxn>
                  <a:cxn ang="0">
                    <a:pos x="T2" y="T3"/>
                  </a:cxn>
                  <a:cxn ang="0">
                    <a:pos x="T4" y="T5"/>
                  </a:cxn>
                  <a:cxn ang="0">
                    <a:pos x="T6" y="T7"/>
                  </a:cxn>
                  <a:cxn ang="0">
                    <a:pos x="T8" y="T9"/>
                  </a:cxn>
                  <a:cxn ang="0">
                    <a:pos x="T10" y="T11"/>
                  </a:cxn>
                  <a:cxn ang="0">
                    <a:pos x="T12" y="T13"/>
                  </a:cxn>
                </a:cxnLst>
                <a:rect l="0" t="0" r="r" b="b"/>
                <a:pathLst>
                  <a:path w="120" h="115">
                    <a:moveTo>
                      <a:pt x="79" y="62"/>
                    </a:moveTo>
                    <a:cubicBezTo>
                      <a:pt x="68" y="44"/>
                      <a:pt x="50" y="31"/>
                      <a:pt x="29" y="28"/>
                    </a:cubicBezTo>
                    <a:cubicBezTo>
                      <a:pt x="45" y="2"/>
                      <a:pt x="45" y="2"/>
                      <a:pt x="45" y="2"/>
                    </a:cubicBezTo>
                    <a:cubicBezTo>
                      <a:pt x="31" y="0"/>
                      <a:pt x="15" y="4"/>
                      <a:pt x="0" y="9"/>
                    </a:cubicBezTo>
                    <a:cubicBezTo>
                      <a:pt x="0" y="111"/>
                      <a:pt x="0" y="111"/>
                      <a:pt x="0" y="111"/>
                    </a:cubicBezTo>
                    <a:cubicBezTo>
                      <a:pt x="32" y="103"/>
                      <a:pt x="76" y="115"/>
                      <a:pt x="107" y="108"/>
                    </a:cubicBezTo>
                    <a:cubicBezTo>
                      <a:pt x="120" y="105"/>
                      <a:pt x="83" y="68"/>
                      <a:pt x="79" y="62"/>
                    </a:cubicBezTo>
                    <a:close/>
                  </a:path>
                </a:pathLst>
              </a:custGeom>
              <a:solidFill>
                <a:srgbClr val="0085A8"/>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81"/>
              <p:cNvSpPr>
                <a:spLocks/>
              </p:cNvSpPr>
              <p:nvPr/>
            </p:nvSpPr>
            <p:spPr bwMode="auto">
              <a:xfrm>
                <a:off x="4037013" y="4849813"/>
                <a:ext cx="155575" cy="149225"/>
              </a:xfrm>
              <a:custGeom>
                <a:avLst/>
                <a:gdLst>
                  <a:gd name="T0" fmla="*/ 26 w 108"/>
                  <a:gd name="T1" fmla="*/ 93 h 104"/>
                  <a:gd name="T2" fmla="*/ 10 w 108"/>
                  <a:gd name="T3" fmla="*/ 75 h 104"/>
                  <a:gd name="T4" fmla="*/ 12 w 108"/>
                  <a:gd name="T5" fmla="*/ 41 h 104"/>
                  <a:gd name="T6" fmla="*/ 44 w 108"/>
                  <a:gd name="T7" fmla="*/ 14 h 104"/>
                  <a:gd name="T8" fmla="*/ 95 w 108"/>
                  <a:gd name="T9" fmla="*/ 17 h 104"/>
                  <a:gd name="T10" fmla="*/ 95 w 108"/>
                  <a:gd name="T11" fmla="*/ 17 h 104"/>
                  <a:gd name="T12" fmla="*/ 92 w 108"/>
                  <a:gd name="T13" fmla="*/ 68 h 104"/>
                  <a:gd name="T14" fmla="*/ 60 w 108"/>
                  <a:gd name="T15" fmla="*/ 96 h 104"/>
                  <a:gd name="T16" fmla="*/ 26 w 108"/>
                  <a:gd name="T17"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4">
                    <a:moveTo>
                      <a:pt x="26" y="93"/>
                    </a:moveTo>
                    <a:cubicBezTo>
                      <a:pt x="10" y="75"/>
                      <a:pt x="10" y="75"/>
                      <a:pt x="10" y="75"/>
                    </a:cubicBezTo>
                    <a:cubicBezTo>
                      <a:pt x="2" y="65"/>
                      <a:pt x="0" y="51"/>
                      <a:pt x="12" y="41"/>
                    </a:cubicBezTo>
                    <a:cubicBezTo>
                      <a:pt x="44" y="14"/>
                      <a:pt x="44" y="14"/>
                      <a:pt x="44" y="14"/>
                    </a:cubicBezTo>
                    <a:cubicBezTo>
                      <a:pt x="59" y="0"/>
                      <a:pt x="82" y="2"/>
                      <a:pt x="95" y="17"/>
                    </a:cubicBezTo>
                    <a:cubicBezTo>
                      <a:pt x="95" y="17"/>
                      <a:pt x="95" y="17"/>
                      <a:pt x="95" y="17"/>
                    </a:cubicBezTo>
                    <a:cubicBezTo>
                      <a:pt x="108" y="32"/>
                      <a:pt x="107" y="55"/>
                      <a:pt x="92" y="68"/>
                    </a:cubicBezTo>
                    <a:cubicBezTo>
                      <a:pt x="60" y="96"/>
                      <a:pt x="60" y="96"/>
                      <a:pt x="60" y="96"/>
                    </a:cubicBezTo>
                    <a:cubicBezTo>
                      <a:pt x="50" y="104"/>
                      <a:pt x="35" y="103"/>
                      <a:pt x="26" y="93"/>
                    </a:cubicBez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82"/>
              <p:cNvSpPr>
                <a:spLocks/>
              </p:cNvSpPr>
              <p:nvPr/>
            </p:nvSpPr>
            <p:spPr bwMode="auto">
              <a:xfrm>
                <a:off x="4084638" y="4878388"/>
                <a:ext cx="211138" cy="200025"/>
              </a:xfrm>
              <a:custGeom>
                <a:avLst/>
                <a:gdLst>
                  <a:gd name="T0" fmla="*/ 49 w 147"/>
                  <a:gd name="T1" fmla="*/ 140 h 140"/>
                  <a:gd name="T2" fmla="*/ 0 w 147"/>
                  <a:gd name="T3" fmla="*/ 84 h 140"/>
                  <a:gd name="T4" fmla="*/ 81 w 147"/>
                  <a:gd name="T5" fmla="*/ 14 h 140"/>
                  <a:gd name="T6" fmla="*/ 133 w 147"/>
                  <a:gd name="T7" fmla="*/ 17 h 140"/>
                  <a:gd name="T8" fmla="*/ 130 w 147"/>
                  <a:gd name="T9" fmla="*/ 70 h 140"/>
                  <a:gd name="T10" fmla="*/ 49 w 147"/>
                  <a:gd name="T11" fmla="*/ 140 h 140"/>
                </a:gdLst>
                <a:ahLst/>
                <a:cxnLst>
                  <a:cxn ang="0">
                    <a:pos x="T0" y="T1"/>
                  </a:cxn>
                  <a:cxn ang="0">
                    <a:pos x="T2" y="T3"/>
                  </a:cxn>
                  <a:cxn ang="0">
                    <a:pos x="T4" y="T5"/>
                  </a:cxn>
                  <a:cxn ang="0">
                    <a:pos x="T6" y="T7"/>
                  </a:cxn>
                  <a:cxn ang="0">
                    <a:pos x="T8" y="T9"/>
                  </a:cxn>
                  <a:cxn ang="0">
                    <a:pos x="T10" y="T11"/>
                  </a:cxn>
                </a:cxnLst>
                <a:rect l="0" t="0" r="r" b="b"/>
                <a:pathLst>
                  <a:path w="147" h="140">
                    <a:moveTo>
                      <a:pt x="49" y="140"/>
                    </a:moveTo>
                    <a:cubicBezTo>
                      <a:pt x="0" y="84"/>
                      <a:pt x="0" y="84"/>
                      <a:pt x="0" y="84"/>
                    </a:cubicBezTo>
                    <a:cubicBezTo>
                      <a:pt x="81" y="14"/>
                      <a:pt x="81" y="14"/>
                      <a:pt x="81" y="14"/>
                    </a:cubicBezTo>
                    <a:cubicBezTo>
                      <a:pt x="97" y="0"/>
                      <a:pt x="120" y="2"/>
                      <a:pt x="133" y="17"/>
                    </a:cubicBezTo>
                    <a:cubicBezTo>
                      <a:pt x="147" y="33"/>
                      <a:pt x="145" y="56"/>
                      <a:pt x="130" y="70"/>
                    </a:cubicBezTo>
                    <a:lnTo>
                      <a:pt x="49" y="140"/>
                    </a:ln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3"/>
              <p:cNvSpPr>
                <a:spLocks/>
              </p:cNvSpPr>
              <p:nvPr/>
            </p:nvSpPr>
            <p:spPr bwMode="auto">
              <a:xfrm>
                <a:off x="4175125" y="4957763"/>
                <a:ext cx="176213" cy="173037"/>
              </a:xfrm>
              <a:custGeom>
                <a:avLst/>
                <a:gdLst>
                  <a:gd name="T0" fmla="*/ 30 w 123"/>
                  <a:gd name="T1" fmla="*/ 112 h 121"/>
                  <a:gd name="T2" fmla="*/ 8 w 123"/>
                  <a:gd name="T3" fmla="*/ 87 h 121"/>
                  <a:gd name="T4" fmla="*/ 11 w 123"/>
                  <a:gd name="T5" fmla="*/ 54 h 121"/>
                  <a:gd name="T6" fmla="*/ 56 w 123"/>
                  <a:gd name="T7" fmla="*/ 14 h 121"/>
                  <a:gd name="T8" fmla="*/ 110 w 123"/>
                  <a:gd name="T9" fmla="*/ 18 h 121"/>
                  <a:gd name="T10" fmla="*/ 106 w 123"/>
                  <a:gd name="T11" fmla="*/ 71 h 121"/>
                  <a:gd name="T12" fmla="*/ 56 w 123"/>
                  <a:gd name="T13" fmla="*/ 114 h 121"/>
                  <a:gd name="T14" fmla="*/ 30 w 123"/>
                  <a:gd name="T15" fmla="*/ 112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1">
                    <a:moveTo>
                      <a:pt x="30" y="112"/>
                    </a:moveTo>
                    <a:cubicBezTo>
                      <a:pt x="8" y="87"/>
                      <a:pt x="8" y="87"/>
                      <a:pt x="8" y="87"/>
                    </a:cubicBezTo>
                    <a:cubicBezTo>
                      <a:pt x="0" y="77"/>
                      <a:pt x="1" y="62"/>
                      <a:pt x="11" y="54"/>
                    </a:cubicBezTo>
                    <a:cubicBezTo>
                      <a:pt x="56" y="14"/>
                      <a:pt x="56" y="14"/>
                      <a:pt x="56" y="14"/>
                    </a:cubicBezTo>
                    <a:cubicBezTo>
                      <a:pt x="72" y="0"/>
                      <a:pt x="96" y="2"/>
                      <a:pt x="110" y="18"/>
                    </a:cubicBezTo>
                    <a:cubicBezTo>
                      <a:pt x="123" y="34"/>
                      <a:pt x="122" y="57"/>
                      <a:pt x="106" y="71"/>
                    </a:cubicBezTo>
                    <a:cubicBezTo>
                      <a:pt x="56" y="114"/>
                      <a:pt x="56" y="114"/>
                      <a:pt x="56" y="114"/>
                    </a:cubicBezTo>
                    <a:cubicBezTo>
                      <a:pt x="49" y="121"/>
                      <a:pt x="37" y="120"/>
                      <a:pt x="30" y="112"/>
                    </a:cubicBez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4"/>
              <p:cNvSpPr>
                <a:spLocks/>
              </p:cNvSpPr>
              <p:nvPr/>
            </p:nvSpPr>
            <p:spPr bwMode="auto">
              <a:xfrm>
                <a:off x="4238625" y="5053013"/>
                <a:ext cx="114300" cy="149225"/>
              </a:xfrm>
              <a:custGeom>
                <a:avLst/>
                <a:gdLst>
                  <a:gd name="T0" fmla="*/ 51 w 80"/>
                  <a:gd name="T1" fmla="*/ 9 h 104"/>
                  <a:gd name="T2" fmla="*/ 13 w 80"/>
                  <a:gd name="T3" fmla="*/ 42 h 104"/>
                  <a:gd name="T4" fmla="*/ 3 w 80"/>
                  <a:gd name="T5" fmla="*/ 55 h 104"/>
                  <a:gd name="T6" fmla="*/ 42 w 80"/>
                  <a:gd name="T7" fmla="*/ 100 h 104"/>
                  <a:gd name="T8" fmla="*/ 58 w 80"/>
                  <a:gd name="T9" fmla="*/ 97 h 104"/>
                  <a:gd name="T10" fmla="*/ 80 w 80"/>
                  <a:gd name="T11" fmla="*/ 78 h 104"/>
                  <a:gd name="T12" fmla="*/ 80 w 80"/>
                  <a:gd name="T13" fmla="*/ 1 h 104"/>
                  <a:gd name="T14" fmla="*/ 51 w 80"/>
                  <a:gd name="T15" fmla="*/ 9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04">
                    <a:moveTo>
                      <a:pt x="51" y="9"/>
                    </a:moveTo>
                    <a:cubicBezTo>
                      <a:pt x="13" y="42"/>
                      <a:pt x="13" y="42"/>
                      <a:pt x="13" y="42"/>
                    </a:cubicBezTo>
                    <a:cubicBezTo>
                      <a:pt x="10" y="45"/>
                      <a:pt x="0" y="51"/>
                      <a:pt x="3" y="55"/>
                    </a:cubicBezTo>
                    <a:cubicBezTo>
                      <a:pt x="42" y="100"/>
                      <a:pt x="42" y="100"/>
                      <a:pt x="42" y="100"/>
                    </a:cubicBezTo>
                    <a:cubicBezTo>
                      <a:pt x="44" y="104"/>
                      <a:pt x="53" y="102"/>
                      <a:pt x="58" y="97"/>
                    </a:cubicBezTo>
                    <a:cubicBezTo>
                      <a:pt x="80" y="78"/>
                      <a:pt x="80" y="78"/>
                      <a:pt x="80" y="78"/>
                    </a:cubicBezTo>
                    <a:cubicBezTo>
                      <a:pt x="80" y="1"/>
                      <a:pt x="80" y="1"/>
                      <a:pt x="80" y="1"/>
                    </a:cubicBezTo>
                    <a:cubicBezTo>
                      <a:pt x="69" y="0"/>
                      <a:pt x="59" y="2"/>
                      <a:pt x="51" y="9"/>
                    </a:cubicBez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5"/>
              <p:cNvSpPr>
                <a:spLocks/>
              </p:cNvSpPr>
              <p:nvPr/>
            </p:nvSpPr>
            <p:spPr bwMode="auto">
              <a:xfrm>
                <a:off x="4352925" y="5054600"/>
                <a:ext cx="47625" cy="111125"/>
              </a:xfrm>
              <a:custGeom>
                <a:avLst/>
                <a:gdLst>
                  <a:gd name="T0" fmla="*/ 20 w 33"/>
                  <a:gd name="T1" fmla="*/ 12 h 77"/>
                  <a:gd name="T2" fmla="*/ 20 w 33"/>
                  <a:gd name="T3" fmla="*/ 12 h 77"/>
                  <a:gd name="T4" fmla="*/ 0 w 33"/>
                  <a:gd name="T5" fmla="*/ 0 h 77"/>
                  <a:gd name="T6" fmla="*/ 0 w 33"/>
                  <a:gd name="T7" fmla="*/ 77 h 77"/>
                  <a:gd name="T8" fmla="*/ 17 w 33"/>
                  <a:gd name="T9" fmla="*/ 62 h 77"/>
                  <a:gd name="T10" fmla="*/ 20 w 33"/>
                  <a:gd name="T11" fmla="*/ 12 h 77"/>
                </a:gdLst>
                <a:ahLst/>
                <a:cxnLst>
                  <a:cxn ang="0">
                    <a:pos x="T0" y="T1"/>
                  </a:cxn>
                  <a:cxn ang="0">
                    <a:pos x="T2" y="T3"/>
                  </a:cxn>
                  <a:cxn ang="0">
                    <a:pos x="T4" y="T5"/>
                  </a:cxn>
                  <a:cxn ang="0">
                    <a:pos x="T6" y="T7"/>
                  </a:cxn>
                  <a:cxn ang="0">
                    <a:pos x="T8" y="T9"/>
                  </a:cxn>
                  <a:cxn ang="0">
                    <a:pos x="T10" y="T11"/>
                  </a:cxn>
                </a:cxnLst>
                <a:rect l="0" t="0" r="r" b="b"/>
                <a:pathLst>
                  <a:path w="33" h="77">
                    <a:moveTo>
                      <a:pt x="20" y="12"/>
                    </a:moveTo>
                    <a:cubicBezTo>
                      <a:pt x="20" y="12"/>
                      <a:pt x="20" y="12"/>
                      <a:pt x="20" y="12"/>
                    </a:cubicBezTo>
                    <a:cubicBezTo>
                      <a:pt x="15" y="5"/>
                      <a:pt x="7" y="1"/>
                      <a:pt x="0" y="0"/>
                    </a:cubicBezTo>
                    <a:cubicBezTo>
                      <a:pt x="0" y="77"/>
                      <a:pt x="0" y="77"/>
                      <a:pt x="0" y="77"/>
                    </a:cubicBezTo>
                    <a:cubicBezTo>
                      <a:pt x="17" y="62"/>
                      <a:pt x="17" y="62"/>
                      <a:pt x="17" y="62"/>
                    </a:cubicBezTo>
                    <a:cubicBezTo>
                      <a:pt x="32" y="49"/>
                      <a:pt x="33" y="27"/>
                      <a:pt x="20" y="12"/>
                    </a:cubicBezTo>
                    <a:close/>
                  </a:path>
                </a:pathLst>
              </a:custGeom>
              <a:solidFill>
                <a:srgbClr val="00BCEB"/>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138" name="TextBox 137"/>
          <p:cNvSpPr txBox="1"/>
          <p:nvPr/>
        </p:nvSpPr>
        <p:spPr>
          <a:xfrm>
            <a:off x="302423" y="852050"/>
            <a:ext cx="312906" cy="369332"/>
          </a:xfrm>
          <a:prstGeom prst="rect">
            <a:avLst/>
          </a:prstGeom>
          <a:noFill/>
        </p:spPr>
        <p:txBody>
          <a:bodyPr wrap="none" rtlCol="0">
            <a:spAutoFit/>
          </a:bodyPr>
          <a:lstStyle/>
          <a:p>
            <a:r>
              <a:rPr lang="fr-FR" dirty="0">
                <a:solidFill>
                  <a:schemeClr val="accent1"/>
                </a:solidFill>
              </a:rPr>
              <a:t>2</a:t>
            </a:r>
          </a:p>
        </p:txBody>
      </p:sp>
      <p:sp>
        <p:nvSpPr>
          <p:cNvPr id="139" name="Oval 138"/>
          <p:cNvSpPr/>
          <p:nvPr/>
        </p:nvSpPr>
        <p:spPr>
          <a:xfrm>
            <a:off x="292591" y="885216"/>
            <a:ext cx="312906" cy="31290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189633583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573595" y="3559740"/>
            <a:ext cx="4336058" cy="584775"/>
          </a:xfrm>
          <a:prstGeom prst="rect">
            <a:avLst/>
          </a:prstGeom>
          <a:noFill/>
        </p:spPr>
        <p:txBody>
          <a:bodyPr wrap="square" rtlCol="0">
            <a:noAutofit/>
          </a:bodyPr>
          <a:lstStyle/>
          <a:p>
            <a:pPr algn="ctr"/>
            <a:r>
              <a:rPr lang="fr-FR" sz="3200" dirty="0">
                <a:solidFill>
                  <a:schemeClr val="bg1"/>
                </a:solidFill>
              </a:rPr>
              <a:t>Cours de connaissance du monde numérique</a:t>
            </a:r>
          </a:p>
        </p:txBody>
      </p:sp>
      <p:grpSp>
        <p:nvGrpSpPr>
          <p:cNvPr id="30" name="Group 29"/>
          <p:cNvGrpSpPr>
            <a:grpSpLocks noChangeAspect="1"/>
          </p:cNvGrpSpPr>
          <p:nvPr/>
        </p:nvGrpSpPr>
        <p:grpSpPr>
          <a:xfrm>
            <a:off x="2880720" y="2208705"/>
            <a:ext cx="1207008" cy="1192436"/>
            <a:chOff x="288013" y="4579064"/>
            <a:chExt cx="288472" cy="284989"/>
          </a:xfrm>
        </p:grpSpPr>
        <p:grpSp>
          <p:nvGrpSpPr>
            <p:cNvPr id="31" name="Group 30"/>
            <p:cNvGrpSpPr>
              <a:grpSpLocks noChangeAspect="1"/>
            </p:cNvGrpSpPr>
            <p:nvPr/>
          </p:nvGrpSpPr>
          <p:grpSpPr>
            <a:xfrm>
              <a:off x="288013" y="4579064"/>
              <a:ext cx="288472" cy="284989"/>
              <a:chOff x="2632787" y="1629410"/>
              <a:chExt cx="1817884" cy="1795938"/>
            </a:xfrm>
          </p:grpSpPr>
          <p:sp>
            <p:nvSpPr>
              <p:cNvPr id="43" name="Chord 4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ord 4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a:grpSpLocks noChangeAspect="1"/>
            </p:cNvGrpSpPr>
            <p:nvPr/>
          </p:nvGrpSpPr>
          <p:grpSpPr>
            <a:xfrm flipH="1">
              <a:off x="396069" y="4629620"/>
              <a:ext cx="68389" cy="182880"/>
              <a:chOff x="-1458913" y="360363"/>
              <a:chExt cx="993775" cy="2657474"/>
            </a:xfrm>
          </p:grpSpPr>
          <p:sp>
            <p:nvSpPr>
              <p:cNvPr id="36" name="Freeform 31"/>
              <p:cNvSpPr>
                <a:spLocks/>
              </p:cNvSpPr>
              <p:nvPr/>
            </p:nvSpPr>
            <p:spPr bwMode="auto">
              <a:xfrm>
                <a:off x="-1382713" y="360363"/>
                <a:ext cx="914400" cy="1131887"/>
              </a:xfrm>
              <a:custGeom>
                <a:avLst/>
                <a:gdLst>
                  <a:gd name="T0" fmla="*/ 635 w 635"/>
                  <a:gd name="T1" fmla="*/ 467 h 790"/>
                  <a:gd name="T2" fmla="*/ 635 w 635"/>
                  <a:gd name="T3" fmla="*/ 477 h 790"/>
                  <a:gd name="T4" fmla="*/ 547 w 635"/>
                  <a:gd name="T5" fmla="*/ 565 h 790"/>
                  <a:gd name="T6" fmla="*/ 363 w 635"/>
                  <a:gd name="T7" fmla="*/ 565 h 790"/>
                  <a:gd name="T8" fmla="*/ 307 w 635"/>
                  <a:gd name="T9" fmla="*/ 621 h 790"/>
                  <a:gd name="T10" fmla="*/ 307 w 635"/>
                  <a:gd name="T11" fmla="*/ 790 h 790"/>
                  <a:gd name="T12" fmla="*/ 275 w 635"/>
                  <a:gd name="T13" fmla="*/ 790 h 790"/>
                  <a:gd name="T14" fmla="*/ 275 w 635"/>
                  <a:gd name="T15" fmla="*/ 619 h 790"/>
                  <a:gd name="T16" fmla="*/ 362 w 635"/>
                  <a:gd name="T17" fmla="*/ 533 h 790"/>
                  <a:gd name="T18" fmla="*/ 549 w 635"/>
                  <a:gd name="T19" fmla="*/ 533 h 790"/>
                  <a:gd name="T20" fmla="*/ 605 w 635"/>
                  <a:gd name="T21" fmla="*/ 477 h 790"/>
                  <a:gd name="T22" fmla="*/ 605 w 635"/>
                  <a:gd name="T23" fmla="*/ 467 h 790"/>
                  <a:gd name="T24" fmla="*/ 549 w 635"/>
                  <a:gd name="T25" fmla="*/ 411 h 790"/>
                  <a:gd name="T26" fmla="*/ 88 w 635"/>
                  <a:gd name="T27" fmla="*/ 411 h 790"/>
                  <a:gd name="T28" fmla="*/ 0 w 635"/>
                  <a:gd name="T29" fmla="*/ 323 h 790"/>
                  <a:gd name="T30" fmla="*/ 88 w 635"/>
                  <a:gd name="T31" fmla="*/ 235 h 790"/>
                  <a:gd name="T32" fmla="*/ 275 w 635"/>
                  <a:gd name="T33" fmla="*/ 235 h 790"/>
                  <a:gd name="T34" fmla="*/ 346 w 635"/>
                  <a:gd name="T35" fmla="*/ 165 h 790"/>
                  <a:gd name="T36" fmla="*/ 346 w 635"/>
                  <a:gd name="T37" fmla="*/ 0 h 790"/>
                  <a:gd name="T38" fmla="*/ 378 w 635"/>
                  <a:gd name="T39" fmla="*/ 2 h 790"/>
                  <a:gd name="T40" fmla="*/ 378 w 635"/>
                  <a:gd name="T41" fmla="*/ 166 h 790"/>
                  <a:gd name="T42" fmla="*/ 275 w 635"/>
                  <a:gd name="T43" fmla="*/ 269 h 790"/>
                  <a:gd name="T44" fmla="*/ 88 w 635"/>
                  <a:gd name="T45" fmla="*/ 269 h 790"/>
                  <a:gd name="T46" fmla="*/ 32 w 635"/>
                  <a:gd name="T47" fmla="*/ 325 h 790"/>
                  <a:gd name="T48" fmla="*/ 88 w 635"/>
                  <a:gd name="T49" fmla="*/ 381 h 790"/>
                  <a:gd name="T50" fmla="*/ 549 w 635"/>
                  <a:gd name="T51" fmla="*/ 381 h 790"/>
                  <a:gd name="T52" fmla="*/ 635 w 635"/>
                  <a:gd name="T53" fmla="*/ 46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5" h="790">
                    <a:moveTo>
                      <a:pt x="635" y="467"/>
                    </a:moveTo>
                    <a:cubicBezTo>
                      <a:pt x="635" y="477"/>
                      <a:pt x="635" y="477"/>
                      <a:pt x="635" y="477"/>
                    </a:cubicBezTo>
                    <a:cubicBezTo>
                      <a:pt x="635" y="525"/>
                      <a:pt x="595" y="565"/>
                      <a:pt x="547" y="565"/>
                    </a:cubicBezTo>
                    <a:cubicBezTo>
                      <a:pt x="363" y="565"/>
                      <a:pt x="363" y="565"/>
                      <a:pt x="363" y="565"/>
                    </a:cubicBezTo>
                    <a:cubicBezTo>
                      <a:pt x="333" y="565"/>
                      <a:pt x="307" y="590"/>
                      <a:pt x="307" y="621"/>
                    </a:cubicBezTo>
                    <a:cubicBezTo>
                      <a:pt x="307" y="790"/>
                      <a:pt x="307" y="790"/>
                      <a:pt x="307" y="790"/>
                    </a:cubicBezTo>
                    <a:cubicBezTo>
                      <a:pt x="275" y="790"/>
                      <a:pt x="275" y="790"/>
                      <a:pt x="275" y="790"/>
                    </a:cubicBezTo>
                    <a:cubicBezTo>
                      <a:pt x="275" y="619"/>
                      <a:pt x="275" y="619"/>
                      <a:pt x="275" y="619"/>
                    </a:cubicBezTo>
                    <a:cubicBezTo>
                      <a:pt x="275" y="571"/>
                      <a:pt x="314" y="533"/>
                      <a:pt x="362" y="533"/>
                    </a:cubicBezTo>
                    <a:cubicBezTo>
                      <a:pt x="549" y="533"/>
                      <a:pt x="549" y="533"/>
                      <a:pt x="549" y="533"/>
                    </a:cubicBezTo>
                    <a:cubicBezTo>
                      <a:pt x="579" y="533"/>
                      <a:pt x="605" y="507"/>
                      <a:pt x="605" y="477"/>
                    </a:cubicBezTo>
                    <a:cubicBezTo>
                      <a:pt x="605" y="467"/>
                      <a:pt x="605" y="467"/>
                      <a:pt x="605" y="467"/>
                    </a:cubicBezTo>
                    <a:cubicBezTo>
                      <a:pt x="605" y="437"/>
                      <a:pt x="579" y="411"/>
                      <a:pt x="549" y="411"/>
                    </a:cubicBezTo>
                    <a:cubicBezTo>
                      <a:pt x="88" y="411"/>
                      <a:pt x="88" y="411"/>
                      <a:pt x="88" y="411"/>
                    </a:cubicBezTo>
                    <a:cubicBezTo>
                      <a:pt x="40" y="411"/>
                      <a:pt x="0" y="371"/>
                      <a:pt x="0" y="323"/>
                    </a:cubicBezTo>
                    <a:cubicBezTo>
                      <a:pt x="0" y="275"/>
                      <a:pt x="39" y="235"/>
                      <a:pt x="88" y="235"/>
                    </a:cubicBezTo>
                    <a:cubicBezTo>
                      <a:pt x="275" y="235"/>
                      <a:pt x="275" y="235"/>
                      <a:pt x="275" y="235"/>
                    </a:cubicBezTo>
                    <a:cubicBezTo>
                      <a:pt x="314" y="235"/>
                      <a:pt x="346" y="203"/>
                      <a:pt x="346" y="165"/>
                    </a:cubicBezTo>
                    <a:cubicBezTo>
                      <a:pt x="346" y="0"/>
                      <a:pt x="346" y="0"/>
                      <a:pt x="346" y="0"/>
                    </a:cubicBezTo>
                    <a:cubicBezTo>
                      <a:pt x="357" y="0"/>
                      <a:pt x="367" y="2"/>
                      <a:pt x="378" y="2"/>
                    </a:cubicBezTo>
                    <a:cubicBezTo>
                      <a:pt x="378" y="166"/>
                      <a:pt x="378" y="166"/>
                      <a:pt x="378" y="166"/>
                    </a:cubicBezTo>
                    <a:cubicBezTo>
                      <a:pt x="378" y="222"/>
                      <a:pt x="331" y="269"/>
                      <a:pt x="275" y="269"/>
                    </a:cubicBezTo>
                    <a:cubicBezTo>
                      <a:pt x="88" y="269"/>
                      <a:pt x="88" y="269"/>
                      <a:pt x="88" y="269"/>
                    </a:cubicBezTo>
                    <a:cubicBezTo>
                      <a:pt x="58" y="269"/>
                      <a:pt x="32" y="294"/>
                      <a:pt x="32" y="325"/>
                    </a:cubicBezTo>
                    <a:cubicBezTo>
                      <a:pt x="32" y="355"/>
                      <a:pt x="58" y="381"/>
                      <a:pt x="88" y="381"/>
                    </a:cubicBezTo>
                    <a:cubicBezTo>
                      <a:pt x="549" y="381"/>
                      <a:pt x="549" y="381"/>
                      <a:pt x="549" y="381"/>
                    </a:cubicBezTo>
                    <a:cubicBezTo>
                      <a:pt x="597" y="379"/>
                      <a:pt x="635" y="419"/>
                      <a:pt x="635" y="4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32"/>
              <p:cNvSpPr>
                <a:spLocks/>
              </p:cNvSpPr>
              <p:nvPr/>
            </p:nvSpPr>
            <p:spPr bwMode="auto">
              <a:xfrm>
                <a:off x="-1458913" y="1406525"/>
                <a:ext cx="498475" cy="1611312"/>
              </a:xfrm>
              <a:custGeom>
                <a:avLst/>
                <a:gdLst>
                  <a:gd name="T0" fmla="*/ 343 w 346"/>
                  <a:gd name="T1" fmla="*/ 0 h 1125"/>
                  <a:gd name="T2" fmla="*/ 0 w 346"/>
                  <a:gd name="T3" fmla="*/ 343 h 1125"/>
                  <a:gd name="T4" fmla="*/ 0 w 346"/>
                  <a:gd name="T5" fmla="*/ 783 h 1125"/>
                  <a:gd name="T6" fmla="*/ 343 w 346"/>
                  <a:gd name="T7" fmla="*/ 1125 h 1125"/>
                  <a:gd name="T8" fmla="*/ 346 w 346"/>
                  <a:gd name="T9" fmla="*/ 1125 h 1125"/>
                  <a:gd name="T10" fmla="*/ 346 w 346"/>
                  <a:gd name="T11" fmla="*/ 0 h 1125"/>
                  <a:gd name="T12" fmla="*/ 343 w 346"/>
                  <a:gd name="T13" fmla="*/ 0 h 1125"/>
                </a:gdLst>
                <a:ahLst/>
                <a:cxnLst>
                  <a:cxn ang="0">
                    <a:pos x="T0" y="T1"/>
                  </a:cxn>
                  <a:cxn ang="0">
                    <a:pos x="T2" y="T3"/>
                  </a:cxn>
                  <a:cxn ang="0">
                    <a:pos x="T4" y="T5"/>
                  </a:cxn>
                  <a:cxn ang="0">
                    <a:pos x="T6" y="T7"/>
                  </a:cxn>
                  <a:cxn ang="0">
                    <a:pos x="T8" y="T9"/>
                  </a:cxn>
                  <a:cxn ang="0">
                    <a:pos x="T10" y="T11"/>
                  </a:cxn>
                  <a:cxn ang="0">
                    <a:pos x="T12" y="T13"/>
                  </a:cxn>
                </a:cxnLst>
                <a:rect l="0" t="0" r="r" b="b"/>
                <a:pathLst>
                  <a:path w="346" h="1125">
                    <a:moveTo>
                      <a:pt x="343" y="0"/>
                    </a:moveTo>
                    <a:cubicBezTo>
                      <a:pt x="154" y="0"/>
                      <a:pt x="0" y="154"/>
                      <a:pt x="0" y="343"/>
                    </a:cubicBezTo>
                    <a:cubicBezTo>
                      <a:pt x="0" y="783"/>
                      <a:pt x="0" y="783"/>
                      <a:pt x="0" y="783"/>
                    </a:cubicBezTo>
                    <a:cubicBezTo>
                      <a:pt x="0" y="971"/>
                      <a:pt x="154" y="1125"/>
                      <a:pt x="343" y="1125"/>
                    </a:cubicBezTo>
                    <a:cubicBezTo>
                      <a:pt x="346" y="1125"/>
                      <a:pt x="346" y="1125"/>
                      <a:pt x="346" y="1125"/>
                    </a:cubicBezTo>
                    <a:cubicBezTo>
                      <a:pt x="346" y="0"/>
                      <a:pt x="346" y="0"/>
                      <a:pt x="346" y="0"/>
                    </a:cubicBezTo>
                    <a:lnTo>
                      <a:pt x="343"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3"/>
              <p:cNvSpPr>
                <a:spLocks/>
              </p:cNvSpPr>
              <p:nvPr/>
            </p:nvSpPr>
            <p:spPr bwMode="auto">
              <a:xfrm>
                <a:off x="-960438" y="1406525"/>
                <a:ext cx="495300" cy="1611312"/>
              </a:xfrm>
              <a:custGeom>
                <a:avLst/>
                <a:gdLst>
                  <a:gd name="T0" fmla="*/ 344 w 344"/>
                  <a:gd name="T1" fmla="*/ 783 h 1125"/>
                  <a:gd name="T2" fmla="*/ 344 w 344"/>
                  <a:gd name="T3" fmla="*/ 343 h 1125"/>
                  <a:gd name="T4" fmla="*/ 2 w 344"/>
                  <a:gd name="T5" fmla="*/ 0 h 1125"/>
                  <a:gd name="T6" fmla="*/ 0 w 344"/>
                  <a:gd name="T7" fmla="*/ 0 h 1125"/>
                  <a:gd name="T8" fmla="*/ 0 w 344"/>
                  <a:gd name="T9" fmla="*/ 1125 h 1125"/>
                  <a:gd name="T10" fmla="*/ 2 w 344"/>
                  <a:gd name="T11" fmla="*/ 1125 h 1125"/>
                  <a:gd name="T12" fmla="*/ 344 w 344"/>
                  <a:gd name="T13" fmla="*/ 783 h 1125"/>
                </a:gdLst>
                <a:ahLst/>
                <a:cxnLst>
                  <a:cxn ang="0">
                    <a:pos x="T0" y="T1"/>
                  </a:cxn>
                  <a:cxn ang="0">
                    <a:pos x="T2" y="T3"/>
                  </a:cxn>
                  <a:cxn ang="0">
                    <a:pos x="T4" y="T5"/>
                  </a:cxn>
                  <a:cxn ang="0">
                    <a:pos x="T6" y="T7"/>
                  </a:cxn>
                  <a:cxn ang="0">
                    <a:pos x="T8" y="T9"/>
                  </a:cxn>
                  <a:cxn ang="0">
                    <a:pos x="T10" y="T11"/>
                  </a:cxn>
                  <a:cxn ang="0">
                    <a:pos x="T12" y="T13"/>
                  </a:cxn>
                </a:cxnLst>
                <a:rect l="0" t="0" r="r" b="b"/>
                <a:pathLst>
                  <a:path w="344" h="1125">
                    <a:moveTo>
                      <a:pt x="344" y="783"/>
                    </a:moveTo>
                    <a:cubicBezTo>
                      <a:pt x="344" y="343"/>
                      <a:pt x="344" y="343"/>
                      <a:pt x="344" y="343"/>
                    </a:cubicBezTo>
                    <a:cubicBezTo>
                      <a:pt x="344" y="154"/>
                      <a:pt x="190" y="0"/>
                      <a:pt x="2" y="0"/>
                    </a:cubicBezTo>
                    <a:cubicBezTo>
                      <a:pt x="0" y="0"/>
                      <a:pt x="0" y="0"/>
                      <a:pt x="0" y="0"/>
                    </a:cubicBezTo>
                    <a:cubicBezTo>
                      <a:pt x="0" y="1125"/>
                      <a:pt x="0" y="1125"/>
                      <a:pt x="0" y="1125"/>
                    </a:cubicBezTo>
                    <a:cubicBezTo>
                      <a:pt x="2" y="1125"/>
                      <a:pt x="2" y="1125"/>
                      <a:pt x="2" y="1125"/>
                    </a:cubicBezTo>
                    <a:cubicBezTo>
                      <a:pt x="190" y="1125"/>
                      <a:pt x="344" y="971"/>
                      <a:pt x="344" y="78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34"/>
              <p:cNvSpPr>
                <a:spLocks/>
              </p:cNvSpPr>
              <p:nvPr/>
            </p:nvSpPr>
            <p:spPr bwMode="auto">
              <a:xfrm>
                <a:off x="-1455738" y="1409700"/>
                <a:ext cx="495300" cy="635000"/>
              </a:xfrm>
              <a:custGeom>
                <a:avLst/>
                <a:gdLst>
                  <a:gd name="T0" fmla="*/ 328 w 344"/>
                  <a:gd name="T1" fmla="*/ 206 h 443"/>
                  <a:gd name="T2" fmla="*/ 328 w 344"/>
                  <a:gd name="T3" fmla="*/ 0 h 443"/>
                  <a:gd name="T4" fmla="*/ 0 w 344"/>
                  <a:gd name="T5" fmla="*/ 341 h 443"/>
                  <a:gd name="T6" fmla="*/ 0 w 344"/>
                  <a:gd name="T7" fmla="*/ 443 h 443"/>
                  <a:gd name="T8" fmla="*/ 344 w 344"/>
                  <a:gd name="T9" fmla="*/ 443 h 443"/>
                  <a:gd name="T10" fmla="*/ 344 w 344"/>
                  <a:gd name="T11" fmla="*/ 206 h 443"/>
                  <a:gd name="T12" fmla="*/ 328 w 344"/>
                  <a:gd name="T13" fmla="*/ 206 h 443"/>
                </a:gdLst>
                <a:ahLst/>
                <a:cxnLst>
                  <a:cxn ang="0">
                    <a:pos x="T0" y="T1"/>
                  </a:cxn>
                  <a:cxn ang="0">
                    <a:pos x="T2" y="T3"/>
                  </a:cxn>
                  <a:cxn ang="0">
                    <a:pos x="T4" y="T5"/>
                  </a:cxn>
                  <a:cxn ang="0">
                    <a:pos x="T6" y="T7"/>
                  </a:cxn>
                  <a:cxn ang="0">
                    <a:pos x="T8" y="T9"/>
                  </a:cxn>
                  <a:cxn ang="0">
                    <a:pos x="T10" y="T11"/>
                  </a:cxn>
                  <a:cxn ang="0">
                    <a:pos x="T12" y="T13"/>
                  </a:cxn>
                </a:cxnLst>
                <a:rect l="0" t="0" r="r" b="b"/>
                <a:pathLst>
                  <a:path w="344" h="443">
                    <a:moveTo>
                      <a:pt x="328" y="206"/>
                    </a:moveTo>
                    <a:cubicBezTo>
                      <a:pt x="328" y="0"/>
                      <a:pt x="328" y="0"/>
                      <a:pt x="328" y="0"/>
                    </a:cubicBezTo>
                    <a:cubicBezTo>
                      <a:pt x="146" y="6"/>
                      <a:pt x="0" y="157"/>
                      <a:pt x="0" y="341"/>
                    </a:cubicBezTo>
                    <a:cubicBezTo>
                      <a:pt x="0" y="443"/>
                      <a:pt x="0" y="443"/>
                      <a:pt x="0" y="443"/>
                    </a:cubicBezTo>
                    <a:cubicBezTo>
                      <a:pt x="344" y="443"/>
                      <a:pt x="344" y="443"/>
                      <a:pt x="344" y="443"/>
                    </a:cubicBezTo>
                    <a:cubicBezTo>
                      <a:pt x="344" y="206"/>
                      <a:pt x="344" y="206"/>
                      <a:pt x="344" y="206"/>
                    </a:cubicBezTo>
                    <a:lnTo>
                      <a:pt x="328" y="206"/>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35"/>
              <p:cNvSpPr>
                <a:spLocks/>
              </p:cNvSpPr>
              <p:nvPr/>
            </p:nvSpPr>
            <p:spPr bwMode="auto">
              <a:xfrm>
                <a:off x="-960438" y="1406525"/>
                <a:ext cx="495300" cy="638175"/>
              </a:xfrm>
              <a:custGeom>
                <a:avLst/>
                <a:gdLst>
                  <a:gd name="T0" fmla="*/ 344 w 344"/>
                  <a:gd name="T1" fmla="*/ 343 h 445"/>
                  <a:gd name="T2" fmla="*/ 16 w 344"/>
                  <a:gd name="T3" fmla="*/ 0 h 445"/>
                  <a:gd name="T4" fmla="*/ 16 w 344"/>
                  <a:gd name="T5" fmla="*/ 208 h 445"/>
                  <a:gd name="T6" fmla="*/ 0 w 344"/>
                  <a:gd name="T7" fmla="*/ 208 h 445"/>
                  <a:gd name="T8" fmla="*/ 0 w 344"/>
                  <a:gd name="T9" fmla="*/ 445 h 445"/>
                  <a:gd name="T10" fmla="*/ 344 w 344"/>
                  <a:gd name="T11" fmla="*/ 445 h 445"/>
                  <a:gd name="T12" fmla="*/ 344 w 344"/>
                  <a:gd name="T13" fmla="*/ 343 h 445"/>
                </a:gdLst>
                <a:ahLst/>
                <a:cxnLst>
                  <a:cxn ang="0">
                    <a:pos x="T0" y="T1"/>
                  </a:cxn>
                  <a:cxn ang="0">
                    <a:pos x="T2" y="T3"/>
                  </a:cxn>
                  <a:cxn ang="0">
                    <a:pos x="T4" y="T5"/>
                  </a:cxn>
                  <a:cxn ang="0">
                    <a:pos x="T6" y="T7"/>
                  </a:cxn>
                  <a:cxn ang="0">
                    <a:pos x="T8" y="T9"/>
                  </a:cxn>
                  <a:cxn ang="0">
                    <a:pos x="T10" y="T11"/>
                  </a:cxn>
                  <a:cxn ang="0">
                    <a:pos x="T12" y="T13"/>
                  </a:cxn>
                </a:cxnLst>
                <a:rect l="0" t="0" r="r" b="b"/>
                <a:pathLst>
                  <a:path w="344" h="445">
                    <a:moveTo>
                      <a:pt x="344" y="343"/>
                    </a:moveTo>
                    <a:cubicBezTo>
                      <a:pt x="344" y="159"/>
                      <a:pt x="198" y="8"/>
                      <a:pt x="16" y="0"/>
                    </a:cubicBezTo>
                    <a:cubicBezTo>
                      <a:pt x="16" y="208"/>
                      <a:pt x="16" y="208"/>
                      <a:pt x="16" y="208"/>
                    </a:cubicBezTo>
                    <a:cubicBezTo>
                      <a:pt x="0" y="208"/>
                      <a:pt x="0" y="208"/>
                      <a:pt x="0" y="208"/>
                    </a:cubicBezTo>
                    <a:cubicBezTo>
                      <a:pt x="0" y="445"/>
                      <a:pt x="0" y="445"/>
                      <a:pt x="0" y="445"/>
                    </a:cubicBezTo>
                    <a:cubicBezTo>
                      <a:pt x="344" y="445"/>
                      <a:pt x="344" y="445"/>
                      <a:pt x="344" y="445"/>
                    </a:cubicBezTo>
                    <a:lnTo>
                      <a:pt x="344" y="34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36"/>
              <p:cNvSpPr>
                <a:spLocks/>
              </p:cNvSpPr>
              <p:nvPr/>
            </p:nvSpPr>
            <p:spPr bwMode="auto">
              <a:xfrm>
                <a:off x="-1031876" y="1625600"/>
                <a:ext cx="71438" cy="330200"/>
              </a:xfrm>
              <a:custGeom>
                <a:avLst/>
                <a:gdLst>
                  <a:gd name="T0" fmla="*/ 0 w 50"/>
                  <a:gd name="T1" fmla="*/ 50 h 231"/>
                  <a:gd name="T2" fmla="*/ 0 w 50"/>
                  <a:gd name="T3" fmla="*/ 181 h 231"/>
                  <a:gd name="T4" fmla="*/ 50 w 50"/>
                  <a:gd name="T5" fmla="*/ 231 h 231"/>
                  <a:gd name="T6" fmla="*/ 50 w 50"/>
                  <a:gd name="T7" fmla="*/ 0 h 231"/>
                  <a:gd name="T8" fmla="*/ 0 w 50"/>
                  <a:gd name="T9" fmla="*/ 50 h 231"/>
                </a:gdLst>
                <a:ahLst/>
                <a:cxnLst>
                  <a:cxn ang="0">
                    <a:pos x="T0" y="T1"/>
                  </a:cxn>
                  <a:cxn ang="0">
                    <a:pos x="T2" y="T3"/>
                  </a:cxn>
                  <a:cxn ang="0">
                    <a:pos x="T4" y="T5"/>
                  </a:cxn>
                  <a:cxn ang="0">
                    <a:pos x="T6" y="T7"/>
                  </a:cxn>
                  <a:cxn ang="0">
                    <a:pos x="T8" y="T9"/>
                  </a:cxn>
                </a:cxnLst>
                <a:rect l="0" t="0" r="r" b="b"/>
                <a:pathLst>
                  <a:path w="50" h="231">
                    <a:moveTo>
                      <a:pt x="0" y="50"/>
                    </a:moveTo>
                    <a:cubicBezTo>
                      <a:pt x="0" y="181"/>
                      <a:pt x="0" y="181"/>
                      <a:pt x="0" y="181"/>
                    </a:cubicBezTo>
                    <a:cubicBezTo>
                      <a:pt x="0" y="208"/>
                      <a:pt x="23" y="231"/>
                      <a:pt x="50" y="231"/>
                    </a:cubicBezTo>
                    <a:cubicBezTo>
                      <a:pt x="50" y="0"/>
                      <a:pt x="50" y="0"/>
                      <a:pt x="50" y="0"/>
                    </a:cubicBezTo>
                    <a:cubicBezTo>
                      <a:pt x="23" y="0"/>
                      <a:pt x="0" y="23"/>
                      <a:pt x="0" y="5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37"/>
              <p:cNvSpPr>
                <a:spLocks/>
              </p:cNvSpPr>
              <p:nvPr/>
            </p:nvSpPr>
            <p:spPr bwMode="auto">
              <a:xfrm>
                <a:off x="-960438" y="1625600"/>
                <a:ext cx="71438" cy="330200"/>
              </a:xfrm>
              <a:custGeom>
                <a:avLst/>
                <a:gdLst>
                  <a:gd name="T0" fmla="*/ 50 w 50"/>
                  <a:gd name="T1" fmla="*/ 181 h 231"/>
                  <a:gd name="T2" fmla="*/ 50 w 50"/>
                  <a:gd name="T3" fmla="*/ 50 h 231"/>
                  <a:gd name="T4" fmla="*/ 0 w 50"/>
                  <a:gd name="T5" fmla="*/ 0 h 231"/>
                  <a:gd name="T6" fmla="*/ 0 w 50"/>
                  <a:gd name="T7" fmla="*/ 231 h 231"/>
                  <a:gd name="T8" fmla="*/ 50 w 50"/>
                  <a:gd name="T9" fmla="*/ 181 h 231"/>
                </a:gdLst>
                <a:ahLst/>
                <a:cxnLst>
                  <a:cxn ang="0">
                    <a:pos x="T0" y="T1"/>
                  </a:cxn>
                  <a:cxn ang="0">
                    <a:pos x="T2" y="T3"/>
                  </a:cxn>
                  <a:cxn ang="0">
                    <a:pos x="T4" y="T5"/>
                  </a:cxn>
                  <a:cxn ang="0">
                    <a:pos x="T6" y="T7"/>
                  </a:cxn>
                  <a:cxn ang="0">
                    <a:pos x="T8" y="T9"/>
                  </a:cxn>
                </a:cxnLst>
                <a:rect l="0" t="0" r="r" b="b"/>
                <a:pathLst>
                  <a:path w="50" h="231">
                    <a:moveTo>
                      <a:pt x="50" y="181"/>
                    </a:moveTo>
                    <a:cubicBezTo>
                      <a:pt x="50" y="50"/>
                      <a:pt x="50" y="50"/>
                      <a:pt x="50" y="50"/>
                    </a:cubicBezTo>
                    <a:cubicBezTo>
                      <a:pt x="50" y="23"/>
                      <a:pt x="27" y="0"/>
                      <a:pt x="0" y="0"/>
                    </a:cubicBezTo>
                    <a:cubicBezTo>
                      <a:pt x="0" y="231"/>
                      <a:pt x="0" y="231"/>
                      <a:pt x="0" y="231"/>
                    </a:cubicBezTo>
                    <a:cubicBezTo>
                      <a:pt x="27" y="231"/>
                      <a:pt x="50" y="208"/>
                      <a:pt x="50" y="181"/>
                    </a:cubicBezTo>
                    <a:close/>
                  </a:path>
                </a:pathLst>
              </a:custGeom>
              <a:solidFill>
                <a:srgbClr val="32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80826511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p:nvPr/>
        </p:nvPicPr>
        <p:blipFill rotWithShape="1">
          <a:blip r:embed="rId3" cstate="print">
            <a:extLst>
              <a:ext uri="{28A0092B-C50C-407E-A947-70E740481C1C}">
                <a14:useLocalDpi xmlns:a14="http://schemas.microsoft.com/office/drawing/2010/main"/>
              </a:ext>
            </a:extLst>
          </a:blip>
          <a:srcRect/>
          <a:stretch/>
        </p:blipFill>
        <p:spPr bwMode="auto">
          <a:xfrm>
            <a:off x="3694368" y="2070446"/>
            <a:ext cx="2929667" cy="4930107"/>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rgbClr val="70C3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rgbClr val="70AA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rgbClr val="70C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Get Connected</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536774" y="1458073"/>
            <a:ext cx="1146468" cy="341632"/>
          </a:xfrm>
          <a:prstGeom prst="rect">
            <a:avLst/>
          </a:prstGeom>
          <a:noFill/>
        </p:spPr>
        <p:txBody>
          <a:bodyPr wrap="none" rtlCol="0">
            <a:spAutoFit/>
          </a:bodyPr>
          <a:lstStyle/>
          <a:p>
            <a:pPr algn="ctr">
              <a:lnSpc>
                <a:spcPct val="90000"/>
              </a:lnSpc>
            </a:pPr>
            <a:r>
              <a:rPr lang="fr-FR" sz="900" dirty="0">
                <a:solidFill>
                  <a:schemeClr val="bg1"/>
                </a:solidFill>
              </a:rPr>
              <a:t>Connaissance du</a:t>
            </a:r>
            <a:br>
              <a:rPr lang="fr-FR" sz="900" dirty="0">
                <a:solidFill>
                  <a:schemeClr val="bg1"/>
                </a:solidFill>
              </a:rPr>
            </a:br>
            <a:r>
              <a:rPr lang="fr-FR" sz="900" dirty="0">
                <a:solidFill>
                  <a:schemeClr val="bg1"/>
                </a:solidFill>
              </a:rPr>
              <a:t> monde numérique</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18681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18681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725865"/>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79201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725865"/>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730334"/>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25296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19128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768159" cy="230832"/>
          </a:xfrm>
          <a:prstGeom prst="rect">
            <a:avLst/>
          </a:prstGeom>
          <a:noFill/>
        </p:spPr>
        <p:txBody>
          <a:bodyPr wrap="none" rtlCol="0">
            <a:spAutoFit/>
          </a:bodyPr>
          <a:lstStyle/>
          <a:p>
            <a:r>
              <a:rPr lang="fr-FR" sz="900" dirty="0">
                <a:solidFill>
                  <a:schemeClr val="bg1"/>
                </a:solidFill>
              </a:rPr>
              <a:t>Exploratory</a:t>
            </a:r>
          </a:p>
        </p:txBody>
      </p:sp>
      <p:sp>
        <p:nvSpPr>
          <p:cNvPr id="47" name="TextBox 46"/>
          <p:cNvSpPr txBox="1"/>
          <p:nvPr/>
        </p:nvSpPr>
        <p:spPr>
          <a:xfrm>
            <a:off x="395292" y="2526242"/>
            <a:ext cx="2487168" cy="1077218"/>
          </a:xfrm>
          <a:prstGeom prst="rect">
            <a:avLst/>
          </a:prstGeom>
          <a:noFill/>
        </p:spPr>
        <p:txBody>
          <a:bodyPr wrap="square" lIns="0" tIns="0" rIns="0" bIns="0" rtlCol="0">
            <a:spAutoFit/>
          </a:bodyPr>
          <a:lstStyle/>
          <a:p>
            <a:pPr>
              <a:spcAft>
                <a:spcPts val="700"/>
              </a:spcAft>
            </a:pPr>
            <a:r>
              <a:rPr lang="fr-FR" sz="1000" dirty="0"/>
              <a:t>Les élèves participant au cours « Get Connected » sont initiés à Internet et expérimentent différents sites de réseaux sociaux. L'utilisation de personnages et de périphériques animés permet de créer un environnement adapté à un public n'ayant aucune connaissance de l'informatique.</a:t>
            </a:r>
          </a:p>
        </p:txBody>
      </p:sp>
      <p:sp>
        <p:nvSpPr>
          <p:cNvPr id="48" name="TextBox 47"/>
          <p:cNvSpPr txBox="1"/>
          <p:nvPr/>
        </p:nvSpPr>
        <p:spPr>
          <a:xfrm>
            <a:off x="395292" y="4141693"/>
            <a:ext cx="2487168" cy="923330"/>
          </a:xfrm>
          <a:prstGeom prst="rect">
            <a:avLst/>
          </a:prstGeom>
          <a:noFill/>
        </p:spPr>
        <p:txBody>
          <a:bodyPr wrap="square" lIns="0" tIns="0" rIns="0" bIns="0" rtlCol="0">
            <a:spAutoFit/>
          </a:bodyPr>
          <a:lstStyle/>
          <a:p>
            <a:pPr>
              <a:spcAft>
                <a:spcPts val="700"/>
              </a:spcAft>
            </a:pPr>
            <a:r>
              <a:rPr lang="fr-FR" sz="1000" dirty="0"/>
              <a:t>Le cours « Get Connected » enseigne les technologies de collaboration et de communication. Ce sont des compétences essentielles pour pouvoir gravir les échelons dans l'environnement professionnel mondialisé d'aujourd'hui.</a:t>
            </a:r>
          </a:p>
        </p:txBody>
      </p:sp>
      <p:sp>
        <p:nvSpPr>
          <p:cNvPr id="49" name="TextBox 48"/>
          <p:cNvSpPr txBox="1"/>
          <p:nvPr/>
        </p:nvSpPr>
        <p:spPr>
          <a:xfrm>
            <a:off x="395292" y="5628632"/>
            <a:ext cx="2487168" cy="923330"/>
          </a:xfrm>
          <a:prstGeom prst="rect">
            <a:avLst/>
          </a:prstGeom>
          <a:noFill/>
        </p:spPr>
        <p:txBody>
          <a:bodyPr wrap="square" lIns="0" tIns="0" rIns="0" bIns="0" rtlCol="0">
            <a:spAutoFit/>
          </a:bodyPr>
          <a:lstStyle/>
          <a:p>
            <a:pPr marL="109728" indent="-109728">
              <a:spcBef>
                <a:spcPts val="400"/>
              </a:spcBef>
              <a:buSzPct val="80000"/>
              <a:buFont typeface="Arial"/>
              <a:buChar char="•"/>
            </a:pPr>
            <a:r>
              <a:rPr lang="fr-FR" sz="1000" dirty="0"/>
              <a:t>5 chapitres</a:t>
            </a:r>
          </a:p>
          <a:p>
            <a:pPr marL="109728" indent="-109728">
              <a:spcBef>
                <a:spcPts val="400"/>
              </a:spcBef>
              <a:buSzPct val="80000"/>
              <a:buFont typeface="Arial"/>
              <a:buChar char="•"/>
            </a:pPr>
            <a:r>
              <a:rPr lang="fr-FR" sz="1000" dirty="0"/>
              <a:t>Des illustrations et narrations guident les étudiants au travers des différents sujets</a:t>
            </a:r>
          </a:p>
          <a:p>
            <a:pPr marL="109728" indent="-109728">
              <a:spcBef>
                <a:spcPts val="400"/>
              </a:spcBef>
              <a:buSzPct val="80000"/>
              <a:buFont typeface="Arial"/>
              <a:buChar char="•"/>
            </a:pPr>
            <a:r>
              <a:rPr lang="fr-FR" sz="1000" dirty="0"/>
              <a:t>Vidéos et activités</a:t>
            </a:r>
          </a:p>
          <a:p>
            <a:pPr marL="109728" indent="-109728">
              <a:spcBef>
                <a:spcPts val="400"/>
              </a:spcBef>
              <a:buSzPct val="80000"/>
              <a:buFont typeface="Arial"/>
              <a:buChar char="•"/>
            </a:pPr>
            <a:r>
              <a:rPr lang="fr-FR" sz="1000" dirty="0"/>
              <a:t>Questionnaires</a:t>
            </a:r>
          </a:p>
        </p:txBody>
      </p:sp>
      <p:grpSp>
        <p:nvGrpSpPr>
          <p:cNvPr id="5" name="Group 4"/>
          <p:cNvGrpSpPr>
            <a:grpSpLocks noChangeAspect="1"/>
          </p:cNvGrpSpPr>
          <p:nvPr/>
        </p:nvGrpSpPr>
        <p:grpSpPr>
          <a:xfrm>
            <a:off x="5843456" y="960202"/>
            <a:ext cx="557784" cy="551050"/>
            <a:chOff x="288013" y="4579064"/>
            <a:chExt cx="288472" cy="284989"/>
          </a:xfrm>
        </p:grpSpPr>
        <p:grpSp>
          <p:nvGrpSpPr>
            <p:cNvPr id="50" name="Group 49"/>
            <p:cNvGrpSpPr>
              <a:grpSpLocks noChangeAspect="1"/>
            </p:cNvGrpSpPr>
            <p:nvPr/>
          </p:nvGrpSpPr>
          <p:grpSpPr>
            <a:xfrm>
              <a:off x="288013" y="4579064"/>
              <a:ext cx="288472" cy="284989"/>
              <a:chOff x="2632787" y="1629410"/>
              <a:chExt cx="1817884" cy="1795938"/>
            </a:xfrm>
          </p:grpSpPr>
          <p:sp>
            <p:nvSpPr>
              <p:cNvPr id="51" name="Chord 50"/>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hord 51"/>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p:cNvGrpSpPr>
              <a:grpSpLocks noChangeAspect="1"/>
            </p:cNvGrpSpPr>
            <p:nvPr/>
          </p:nvGrpSpPr>
          <p:grpSpPr>
            <a:xfrm flipH="1">
              <a:off x="396069" y="4629620"/>
              <a:ext cx="68389" cy="182880"/>
              <a:chOff x="-1458913" y="360363"/>
              <a:chExt cx="993775" cy="2657474"/>
            </a:xfrm>
          </p:grpSpPr>
          <p:sp>
            <p:nvSpPr>
              <p:cNvPr id="65" name="Freeform 31"/>
              <p:cNvSpPr>
                <a:spLocks/>
              </p:cNvSpPr>
              <p:nvPr/>
            </p:nvSpPr>
            <p:spPr bwMode="auto">
              <a:xfrm>
                <a:off x="-1382713" y="360363"/>
                <a:ext cx="914400" cy="1131887"/>
              </a:xfrm>
              <a:custGeom>
                <a:avLst/>
                <a:gdLst>
                  <a:gd name="T0" fmla="*/ 635 w 635"/>
                  <a:gd name="T1" fmla="*/ 467 h 790"/>
                  <a:gd name="T2" fmla="*/ 635 w 635"/>
                  <a:gd name="T3" fmla="*/ 477 h 790"/>
                  <a:gd name="T4" fmla="*/ 547 w 635"/>
                  <a:gd name="T5" fmla="*/ 565 h 790"/>
                  <a:gd name="T6" fmla="*/ 363 w 635"/>
                  <a:gd name="T7" fmla="*/ 565 h 790"/>
                  <a:gd name="T8" fmla="*/ 307 w 635"/>
                  <a:gd name="T9" fmla="*/ 621 h 790"/>
                  <a:gd name="T10" fmla="*/ 307 w 635"/>
                  <a:gd name="T11" fmla="*/ 790 h 790"/>
                  <a:gd name="T12" fmla="*/ 275 w 635"/>
                  <a:gd name="T13" fmla="*/ 790 h 790"/>
                  <a:gd name="T14" fmla="*/ 275 w 635"/>
                  <a:gd name="T15" fmla="*/ 619 h 790"/>
                  <a:gd name="T16" fmla="*/ 362 w 635"/>
                  <a:gd name="T17" fmla="*/ 533 h 790"/>
                  <a:gd name="T18" fmla="*/ 549 w 635"/>
                  <a:gd name="T19" fmla="*/ 533 h 790"/>
                  <a:gd name="T20" fmla="*/ 605 w 635"/>
                  <a:gd name="T21" fmla="*/ 477 h 790"/>
                  <a:gd name="T22" fmla="*/ 605 w 635"/>
                  <a:gd name="T23" fmla="*/ 467 h 790"/>
                  <a:gd name="T24" fmla="*/ 549 w 635"/>
                  <a:gd name="T25" fmla="*/ 411 h 790"/>
                  <a:gd name="T26" fmla="*/ 88 w 635"/>
                  <a:gd name="T27" fmla="*/ 411 h 790"/>
                  <a:gd name="T28" fmla="*/ 0 w 635"/>
                  <a:gd name="T29" fmla="*/ 323 h 790"/>
                  <a:gd name="T30" fmla="*/ 88 w 635"/>
                  <a:gd name="T31" fmla="*/ 235 h 790"/>
                  <a:gd name="T32" fmla="*/ 275 w 635"/>
                  <a:gd name="T33" fmla="*/ 235 h 790"/>
                  <a:gd name="T34" fmla="*/ 346 w 635"/>
                  <a:gd name="T35" fmla="*/ 165 h 790"/>
                  <a:gd name="T36" fmla="*/ 346 w 635"/>
                  <a:gd name="T37" fmla="*/ 0 h 790"/>
                  <a:gd name="T38" fmla="*/ 378 w 635"/>
                  <a:gd name="T39" fmla="*/ 2 h 790"/>
                  <a:gd name="T40" fmla="*/ 378 w 635"/>
                  <a:gd name="T41" fmla="*/ 166 h 790"/>
                  <a:gd name="T42" fmla="*/ 275 w 635"/>
                  <a:gd name="T43" fmla="*/ 269 h 790"/>
                  <a:gd name="T44" fmla="*/ 88 w 635"/>
                  <a:gd name="T45" fmla="*/ 269 h 790"/>
                  <a:gd name="T46" fmla="*/ 32 w 635"/>
                  <a:gd name="T47" fmla="*/ 325 h 790"/>
                  <a:gd name="T48" fmla="*/ 88 w 635"/>
                  <a:gd name="T49" fmla="*/ 381 h 790"/>
                  <a:gd name="T50" fmla="*/ 549 w 635"/>
                  <a:gd name="T51" fmla="*/ 381 h 790"/>
                  <a:gd name="T52" fmla="*/ 635 w 635"/>
                  <a:gd name="T53" fmla="*/ 46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5" h="790">
                    <a:moveTo>
                      <a:pt x="635" y="467"/>
                    </a:moveTo>
                    <a:cubicBezTo>
                      <a:pt x="635" y="477"/>
                      <a:pt x="635" y="477"/>
                      <a:pt x="635" y="477"/>
                    </a:cubicBezTo>
                    <a:cubicBezTo>
                      <a:pt x="635" y="525"/>
                      <a:pt x="595" y="565"/>
                      <a:pt x="547" y="565"/>
                    </a:cubicBezTo>
                    <a:cubicBezTo>
                      <a:pt x="363" y="565"/>
                      <a:pt x="363" y="565"/>
                      <a:pt x="363" y="565"/>
                    </a:cubicBezTo>
                    <a:cubicBezTo>
                      <a:pt x="333" y="565"/>
                      <a:pt x="307" y="590"/>
                      <a:pt x="307" y="621"/>
                    </a:cubicBezTo>
                    <a:cubicBezTo>
                      <a:pt x="307" y="790"/>
                      <a:pt x="307" y="790"/>
                      <a:pt x="307" y="790"/>
                    </a:cubicBezTo>
                    <a:cubicBezTo>
                      <a:pt x="275" y="790"/>
                      <a:pt x="275" y="790"/>
                      <a:pt x="275" y="790"/>
                    </a:cubicBezTo>
                    <a:cubicBezTo>
                      <a:pt x="275" y="619"/>
                      <a:pt x="275" y="619"/>
                      <a:pt x="275" y="619"/>
                    </a:cubicBezTo>
                    <a:cubicBezTo>
                      <a:pt x="275" y="571"/>
                      <a:pt x="314" y="533"/>
                      <a:pt x="362" y="533"/>
                    </a:cubicBezTo>
                    <a:cubicBezTo>
                      <a:pt x="549" y="533"/>
                      <a:pt x="549" y="533"/>
                      <a:pt x="549" y="533"/>
                    </a:cubicBezTo>
                    <a:cubicBezTo>
                      <a:pt x="579" y="533"/>
                      <a:pt x="605" y="507"/>
                      <a:pt x="605" y="477"/>
                    </a:cubicBezTo>
                    <a:cubicBezTo>
                      <a:pt x="605" y="467"/>
                      <a:pt x="605" y="467"/>
                      <a:pt x="605" y="467"/>
                    </a:cubicBezTo>
                    <a:cubicBezTo>
                      <a:pt x="605" y="437"/>
                      <a:pt x="579" y="411"/>
                      <a:pt x="549" y="411"/>
                    </a:cubicBezTo>
                    <a:cubicBezTo>
                      <a:pt x="88" y="411"/>
                      <a:pt x="88" y="411"/>
                      <a:pt x="88" y="411"/>
                    </a:cubicBezTo>
                    <a:cubicBezTo>
                      <a:pt x="40" y="411"/>
                      <a:pt x="0" y="371"/>
                      <a:pt x="0" y="323"/>
                    </a:cubicBezTo>
                    <a:cubicBezTo>
                      <a:pt x="0" y="275"/>
                      <a:pt x="39" y="235"/>
                      <a:pt x="88" y="235"/>
                    </a:cubicBezTo>
                    <a:cubicBezTo>
                      <a:pt x="275" y="235"/>
                      <a:pt x="275" y="235"/>
                      <a:pt x="275" y="235"/>
                    </a:cubicBezTo>
                    <a:cubicBezTo>
                      <a:pt x="314" y="235"/>
                      <a:pt x="346" y="203"/>
                      <a:pt x="346" y="165"/>
                    </a:cubicBezTo>
                    <a:cubicBezTo>
                      <a:pt x="346" y="0"/>
                      <a:pt x="346" y="0"/>
                      <a:pt x="346" y="0"/>
                    </a:cubicBezTo>
                    <a:cubicBezTo>
                      <a:pt x="357" y="0"/>
                      <a:pt x="367" y="2"/>
                      <a:pt x="378" y="2"/>
                    </a:cubicBezTo>
                    <a:cubicBezTo>
                      <a:pt x="378" y="166"/>
                      <a:pt x="378" y="166"/>
                      <a:pt x="378" y="166"/>
                    </a:cubicBezTo>
                    <a:cubicBezTo>
                      <a:pt x="378" y="222"/>
                      <a:pt x="331" y="269"/>
                      <a:pt x="275" y="269"/>
                    </a:cubicBezTo>
                    <a:cubicBezTo>
                      <a:pt x="88" y="269"/>
                      <a:pt x="88" y="269"/>
                      <a:pt x="88" y="269"/>
                    </a:cubicBezTo>
                    <a:cubicBezTo>
                      <a:pt x="58" y="269"/>
                      <a:pt x="32" y="294"/>
                      <a:pt x="32" y="325"/>
                    </a:cubicBezTo>
                    <a:cubicBezTo>
                      <a:pt x="32" y="355"/>
                      <a:pt x="58" y="381"/>
                      <a:pt x="88" y="381"/>
                    </a:cubicBezTo>
                    <a:cubicBezTo>
                      <a:pt x="549" y="381"/>
                      <a:pt x="549" y="381"/>
                      <a:pt x="549" y="381"/>
                    </a:cubicBezTo>
                    <a:cubicBezTo>
                      <a:pt x="597" y="379"/>
                      <a:pt x="635" y="419"/>
                      <a:pt x="635" y="4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32"/>
              <p:cNvSpPr>
                <a:spLocks/>
              </p:cNvSpPr>
              <p:nvPr/>
            </p:nvSpPr>
            <p:spPr bwMode="auto">
              <a:xfrm>
                <a:off x="-1458913" y="1406525"/>
                <a:ext cx="498475" cy="1611312"/>
              </a:xfrm>
              <a:custGeom>
                <a:avLst/>
                <a:gdLst>
                  <a:gd name="T0" fmla="*/ 343 w 346"/>
                  <a:gd name="T1" fmla="*/ 0 h 1125"/>
                  <a:gd name="T2" fmla="*/ 0 w 346"/>
                  <a:gd name="T3" fmla="*/ 343 h 1125"/>
                  <a:gd name="T4" fmla="*/ 0 w 346"/>
                  <a:gd name="T5" fmla="*/ 783 h 1125"/>
                  <a:gd name="T6" fmla="*/ 343 w 346"/>
                  <a:gd name="T7" fmla="*/ 1125 h 1125"/>
                  <a:gd name="T8" fmla="*/ 346 w 346"/>
                  <a:gd name="T9" fmla="*/ 1125 h 1125"/>
                  <a:gd name="T10" fmla="*/ 346 w 346"/>
                  <a:gd name="T11" fmla="*/ 0 h 1125"/>
                  <a:gd name="T12" fmla="*/ 343 w 346"/>
                  <a:gd name="T13" fmla="*/ 0 h 1125"/>
                </a:gdLst>
                <a:ahLst/>
                <a:cxnLst>
                  <a:cxn ang="0">
                    <a:pos x="T0" y="T1"/>
                  </a:cxn>
                  <a:cxn ang="0">
                    <a:pos x="T2" y="T3"/>
                  </a:cxn>
                  <a:cxn ang="0">
                    <a:pos x="T4" y="T5"/>
                  </a:cxn>
                  <a:cxn ang="0">
                    <a:pos x="T6" y="T7"/>
                  </a:cxn>
                  <a:cxn ang="0">
                    <a:pos x="T8" y="T9"/>
                  </a:cxn>
                  <a:cxn ang="0">
                    <a:pos x="T10" y="T11"/>
                  </a:cxn>
                  <a:cxn ang="0">
                    <a:pos x="T12" y="T13"/>
                  </a:cxn>
                </a:cxnLst>
                <a:rect l="0" t="0" r="r" b="b"/>
                <a:pathLst>
                  <a:path w="346" h="1125">
                    <a:moveTo>
                      <a:pt x="343" y="0"/>
                    </a:moveTo>
                    <a:cubicBezTo>
                      <a:pt x="154" y="0"/>
                      <a:pt x="0" y="154"/>
                      <a:pt x="0" y="343"/>
                    </a:cubicBezTo>
                    <a:cubicBezTo>
                      <a:pt x="0" y="783"/>
                      <a:pt x="0" y="783"/>
                      <a:pt x="0" y="783"/>
                    </a:cubicBezTo>
                    <a:cubicBezTo>
                      <a:pt x="0" y="971"/>
                      <a:pt x="154" y="1125"/>
                      <a:pt x="343" y="1125"/>
                    </a:cubicBezTo>
                    <a:cubicBezTo>
                      <a:pt x="346" y="1125"/>
                      <a:pt x="346" y="1125"/>
                      <a:pt x="346" y="1125"/>
                    </a:cubicBezTo>
                    <a:cubicBezTo>
                      <a:pt x="346" y="0"/>
                      <a:pt x="346" y="0"/>
                      <a:pt x="346" y="0"/>
                    </a:cubicBezTo>
                    <a:lnTo>
                      <a:pt x="343"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3"/>
              <p:cNvSpPr>
                <a:spLocks/>
              </p:cNvSpPr>
              <p:nvPr/>
            </p:nvSpPr>
            <p:spPr bwMode="auto">
              <a:xfrm>
                <a:off x="-960438" y="1406525"/>
                <a:ext cx="495300" cy="1611312"/>
              </a:xfrm>
              <a:custGeom>
                <a:avLst/>
                <a:gdLst>
                  <a:gd name="T0" fmla="*/ 344 w 344"/>
                  <a:gd name="T1" fmla="*/ 783 h 1125"/>
                  <a:gd name="T2" fmla="*/ 344 w 344"/>
                  <a:gd name="T3" fmla="*/ 343 h 1125"/>
                  <a:gd name="T4" fmla="*/ 2 w 344"/>
                  <a:gd name="T5" fmla="*/ 0 h 1125"/>
                  <a:gd name="T6" fmla="*/ 0 w 344"/>
                  <a:gd name="T7" fmla="*/ 0 h 1125"/>
                  <a:gd name="T8" fmla="*/ 0 w 344"/>
                  <a:gd name="T9" fmla="*/ 1125 h 1125"/>
                  <a:gd name="T10" fmla="*/ 2 w 344"/>
                  <a:gd name="T11" fmla="*/ 1125 h 1125"/>
                  <a:gd name="T12" fmla="*/ 344 w 344"/>
                  <a:gd name="T13" fmla="*/ 783 h 1125"/>
                </a:gdLst>
                <a:ahLst/>
                <a:cxnLst>
                  <a:cxn ang="0">
                    <a:pos x="T0" y="T1"/>
                  </a:cxn>
                  <a:cxn ang="0">
                    <a:pos x="T2" y="T3"/>
                  </a:cxn>
                  <a:cxn ang="0">
                    <a:pos x="T4" y="T5"/>
                  </a:cxn>
                  <a:cxn ang="0">
                    <a:pos x="T6" y="T7"/>
                  </a:cxn>
                  <a:cxn ang="0">
                    <a:pos x="T8" y="T9"/>
                  </a:cxn>
                  <a:cxn ang="0">
                    <a:pos x="T10" y="T11"/>
                  </a:cxn>
                  <a:cxn ang="0">
                    <a:pos x="T12" y="T13"/>
                  </a:cxn>
                </a:cxnLst>
                <a:rect l="0" t="0" r="r" b="b"/>
                <a:pathLst>
                  <a:path w="344" h="1125">
                    <a:moveTo>
                      <a:pt x="344" y="783"/>
                    </a:moveTo>
                    <a:cubicBezTo>
                      <a:pt x="344" y="343"/>
                      <a:pt x="344" y="343"/>
                      <a:pt x="344" y="343"/>
                    </a:cubicBezTo>
                    <a:cubicBezTo>
                      <a:pt x="344" y="154"/>
                      <a:pt x="190" y="0"/>
                      <a:pt x="2" y="0"/>
                    </a:cubicBezTo>
                    <a:cubicBezTo>
                      <a:pt x="0" y="0"/>
                      <a:pt x="0" y="0"/>
                      <a:pt x="0" y="0"/>
                    </a:cubicBezTo>
                    <a:cubicBezTo>
                      <a:pt x="0" y="1125"/>
                      <a:pt x="0" y="1125"/>
                      <a:pt x="0" y="1125"/>
                    </a:cubicBezTo>
                    <a:cubicBezTo>
                      <a:pt x="2" y="1125"/>
                      <a:pt x="2" y="1125"/>
                      <a:pt x="2" y="1125"/>
                    </a:cubicBezTo>
                    <a:cubicBezTo>
                      <a:pt x="190" y="1125"/>
                      <a:pt x="344" y="971"/>
                      <a:pt x="344" y="78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34"/>
              <p:cNvSpPr>
                <a:spLocks/>
              </p:cNvSpPr>
              <p:nvPr/>
            </p:nvSpPr>
            <p:spPr bwMode="auto">
              <a:xfrm>
                <a:off x="-1455738" y="1409700"/>
                <a:ext cx="495300" cy="635000"/>
              </a:xfrm>
              <a:custGeom>
                <a:avLst/>
                <a:gdLst>
                  <a:gd name="T0" fmla="*/ 328 w 344"/>
                  <a:gd name="T1" fmla="*/ 206 h 443"/>
                  <a:gd name="T2" fmla="*/ 328 w 344"/>
                  <a:gd name="T3" fmla="*/ 0 h 443"/>
                  <a:gd name="T4" fmla="*/ 0 w 344"/>
                  <a:gd name="T5" fmla="*/ 341 h 443"/>
                  <a:gd name="T6" fmla="*/ 0 w 344"/>
                  <a:gd name="T7" fmla="*/ 443 h 443"/>
                  <a:gd name="T8" fmla="*/ 344 w 344"/>
                  <a:gd name="T9" fmla="*/ 443 h 443"/>
                  <a:gd name="T10" fmla="*/ 344 w 344"/>
                  <a:gd name="T11" fmla="*/ 206 h 443"/>
                  <a:gd name="T12" fmla="*/ 328 w 344"/>
                  <a:gd name="T13" fmla="*/ 206 h 443"/>
                </a:gdLst>
                <a:ahLst/>
                <a:cxnLst>
                  <a:cxn ang="0">
                    <a:pos x="T0" y="T1"/>
                  </a:cxn>
                  <a:cxn ang="0">
                    <a:pos x="T2" y="T3"/>
                  </a:cxn>
                  <a:cxn ang="0">
                    <a:pos x="T4" y="T5"/>
                  </a:cxn>
                  <a:cxn ang="0">
                    <a:pos x="T6" y="T7"/>
                  </a:cxn>
                  <a:cxn ang="0">
                    <a:pos x="T8" y="T9"/>
                  </a:cxn>
                  <a:cxn ang="0">
                    <a:pos x="T10" y="T11"/>
                  </a:cxn>
                  <a:cxn ang="0">
                    <a:pos x="T12" y="T13"/>
                  </a:cxn>
                </a:cxnLst>
                <a:rect l="0" t="0" r="r" b="b"/>
                <a:pathLst>
                  <a:path w="344" h="443">
                    <a:moveTo>
                      <a:pt x="328" y="206"/>
                    </a:moveTo>
                    <a:cubicBezTo>
                      <a:pt x="328" y="0"/>
                      <a:pt x="328" y="0"/>
                      <a:pt x="328" y="0"/>
                    </a:cubicBezTo>
                    <a:cubicBezTo>
                      <a:pt x="146" y="6"/>
                      <a:pt x="0" y="157"/>
                      <a:pt x="0" y="341"/>
                    </a:cubicBezTo>
                    <a:cubicBezTo>
                      <a:pt x="0" y="443"/>
                      <a:pt x="0" y="443"/>
                      <a:pt x="0" y="443"/>
                    </a:cubicBezTo>
                    <a:cubicBezTo>
                      <a:pt x="344" y="443"/>
                      <a:pt x="344" y="443"/>
                      <a:pt x="344" y="443"/>
                    </a:cubicBezTo>
                    <a:cubicBezTo>
                      <a:pt x="344" y="206"/>
                      <a:pt x="344" y="206"/>
                      <a:pt x="344" y="206"/>
                    </a:cubicBezTo>
                    <a:lnTo>
                      <a:pt x="328" y="206"/>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35"/>
              <p:cNvSpPr>
                <a:spLocks/>
              </p:cNvSpPr>
              <p:nvPr/>
            </p:nvSpPr>
            <p:spPr bwMode="auto">
              <a:xfrm>
                <a:off x="-960438" y="1406525"/>
                <a:ext cx="495300" cy="638175"/>
              </a:xfrm>
              <a:custGeom>
                <a:avLst/>
                <a:gdLst>
                  <a:gd name="T0" fmla="*/ 344 w 344"/>
                  <a:gd name="T1" fmla="*/ 343 h 445"/>
                  <a:gd name="T2" fmla="*/ 16 w 344"/>
                  <a:gd name="T3" fmla="*/ 0 h 445"/>
                  <a:gd name="T4" fmla="*/ 16 w 344"/>
                  <a:gd name="T5" fmla="*/ 208 h 445"/>
                  <a:gd name="T6" fmla="*/ 0 w 344"/>
                  <a:gd name="T7" fmla="*/ 208 h 445"/>
                  <a:gd name="T8" fmla="*/ 0 w 344"/>
                  <a:gd name="T9" fmla="*/ 445 h 445"/>
                  <a:gd name="T10" fmla="*/ 344 w 344"/>
                  <a:gd name="T11" fmla="*/ 445 h 445"/>
                  <a:gd name="T12" fmla="*/ 344 w 344"/>
                  <a:gd name="T13" fmla="*/ 343 h 445"/>
                </a:gdLst>
                <a:ahLst/>
                <a:cxnLst>
                  <a:cxn ang="0">
                    <a:pos x="T0" y="T1"/>
                  </a:cxn>
                  <a:cxn ang="0">
                    <a:pos x="T2" y="T3"/>
                  </a:cxn>
                  <a:cxn ang="0">
                    <a:pos x="T4" y="T5"/>
                  </a:cxn>
                  <a:cxn ang="0">
                    <a:pos x="T6" y="T7"/>
                  </a:cxn>
                  <a:cxn ang="0">
                    <a:pos x="T8" y="T9"/>
                  </a:cxn>
                  <a:cxn ang="0">
                    <a:pos x="T10" y="T11"/>
                  </a:cxn>
                  <a:cxn ang="0">
                    <a:pos x="T12" y="T13"/>
                  </a:cxn>
                </a:cxnLst>
                <a:rect l="0" t="0" r="r" b="b"/>
                <a:pathLst>
                  <a:path w="344" h="445">
                    <a:moveTo>
                      <a:pt x="344" y="343"/>
                    </a:moveTo>
                    <a:cubicBezTo>
                      <a:pt x="344" y="159"/>
                      <a:pt x="198" y="8"/>
                      <a:pt x="16" y="0"/>
                    </a:cubicBezTo>
                    <a:cubicBezTo>
                      <a:pt x="16" y="208"/>
                      <a:pt x="16" y="208"/>
                      <a:pt x="16" y="208"/>
                    </a:cubicBezTo>
                    <a:cubicBezTo>
                      <a:pt x="0" y="208"/>
                      <a:pt x="0" y="208"/>
                      <a:pt x="0" y="208"/>
                    </a:cubicBezTo>
                    <a:cubicBezTo>
                      <a:pt x="0" y="445"/>
                      <a:pt x="0" y="445"/>
                      <a:pt x="0" y="445"/>
                    </a:cubicBezTo>
                    <a:cubicBezTo>
                      <a:pt x="344" y="445"/>
                      <a:pt x="344" y="445"/>
                      <a:pt x="344" y="445"/>
                    </a:cubicBezTo>
                    <a:lnTo>
                      <a:pt x="344" y="34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36"/>
              <p:cNvSpPr>
                <a:spLocks/>
              </p:cNvSpPr>
              <p:nvPr/>
            </p:nvSpPr>
            <p:spPr bwMode="auto">
              <a:xfrm>
                <a:off x="-1031876" y="1625600"/>
                <a:ext cx="71438" cy="330200"/>
              </a:xfrm>
              <a:custGeom>
                <a:avLst/>
                <a:gdLst>
                  <a:gd name="T0" fmla="*/ 0 w 50"/>
                  <a:gd name="T1" fmla="*/ 50 h 231"/>
                  <a:gd name="T2" fmla="*/ 0 w 50"/>
                  <a:gd name="T3" fmla="*/ 181 h 231"/>
                  <a:gd name="T4" fmla="*/ 50 w 50"/>
                  <a:gd name="T5" fmla="*/ 231 h 231"/>
                  <a:gd name="T6" fmla="*/ 50 w 50"/>
                  <a:gd name="T7" fmla="*/ 0 h 231"/>
                  <a:gd name="T8" fmla="*/ 0 w 50"/>
                  <a:gd name="T9" fmla="*/ 50 h 231"/>
                </a:gdLst>
                <a:ahLst/>
                <a:cxnLst>
                  <a:cxn ang="0">
                    <a:pos x="T0" y="T1"/>
                  </a:cxn>
                  <a:cxn ang="0">
                    <a:pos x="T2" y="T3"/>
                  </a:cxn>
                  <a:cxn ang="0">
                    <a:pos x="T4" y="T5"/>
                  </a:cxn>
                  <a:cxn ang="0">
                    <a:pos x="T6" y="T7"/>
                  </a:cxn>
                  <a:cxn ang="0">
                    <a:pos x="T8" y="T9"/>
                  </a:cxn>
                </a:cxnLst>
                <a:rect l="0" t="0" r="r" b="b"/>
                <a:pathLst>
                  <a:path w="50" h="231">
                    <a:moveTo>
                      <a:pt x="0" y="50"/>
                    </a:moveTo>
                    <a:cubicBezTo>
                      <a:pt x="0" y="181"/>
                      <a:pt x="0" y="181"/>
                      <a:pt x="0" y="181"/>
                    </a:cubicBezTo>
                    <a:cubicBezTo>
                      <a:pt x="0" y="208"/>
                      <a:pt x="23" y="231"/>
                      <a:pt x="50" y="231"/>
                    </a:cubicBezTo>
                    <a:cubicBezTo>
                      <a:pt x="50" y="0"/>
                      <a:pt x="50" y="0"/>
                      <a:pt x="50" y="0"/>
                    </a:cubicBezTo>
                    <a:cubicBezTo>
                      <a:pt x="23" y="0"/>
                      <a:pt x="0" y="23"/>
                      <a:pt x="0" y="5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37"/>
              <p:cNvSpPr>
                <a:spLocks/>
              </p:cNvSpPr>
              <p:nvPr/>
            </p:nvSpPr>
            <p:spPr bwMode="auto">
              <a:xfrm>
                <a:off x="-960438" y="1625600"/>
                <a:ext cx="71438" cy="330200"/>
              </a:xfrm>
              <a:custGeom>
                <a:avLst/>
                <a:gdLst>
                  <a:gd name="T0" fmla="*/ 50 w 50"/>
                  <a:gd name="T1" fmla="*/ 181 h 231"/>
                  <a:gd name="T2" fmla="*/ 50 w 50"/>
                  <a:gd name="T3" fmla="*/ 50 h 231"/>
                  <a:gd name="T4" fmla="*/ 0 w 50"/>
                  <a:gd name="T5" fmla="*/ 0 h 231"/>
                  <a:gd name="T6" fmla="*/ 0 w 50"/>
                  <a:gd name="T7" fmla="*/ 231 h 231"/>
                  <a:gd name="T8" fmla="*/ 50 w 50"/>
                  <a:gd name="T9" fmla="*/ 181 h 231"/>
                </a:gdLst>
                <a:ahLst/>
                <a:cxnLst>
                  <a:cxn ang="0">
                    <a:pos x="T0" y="T1"/>
                  </a:cxn>
                  <a:cxn ang="0">
                    <a:pos x="T2" y="T3"/>
                  </a:cxn>
                  <a:cxn ang="0">
                    <a:pos x="T4" y="T5"/>
                  </a:cxn>
                  <a:cxn ang="0">
                    <a:pos x="T6" y="T7"/>
                  </a:cxn>
                  <a:cxn ang="0">
                    <a:pos x="T8" y="T9"/>
                  </a:cxn>
                </a:cxnLst>
                <a:rect l="0" t="0" r="r" b="b"/>
                <a:pathLst>
                  <a:path w="50" h="231">
                    <a:moveTo>
                      <a:pt x="50" y="181"/>
                    </a:moveTo>
                    <a:cubicBezTo>
                      <a:pt x="50" y="50"/>
                      <a:pt x="50" y="50"/>
                      <a:pt x="50" y="50"/>
                    </a:cubicBezTo>
                    <a:cubicBezTo>
                      <a:pt x="50" y="23"/>
                      <a:pt x="27" y="0"/>
                      <a:pt x="0" y="0"/>
                    </a:cubicBezTo>
                    <a:cubicBezTo>
                      <a:pt x="0" y="231"/>
                      <a:pt x="0" y="231"/>
                      <a:pt x="0" y="231"/>
                    </a:cubicBezTo>
                    <a:cubicBezTo>
                      <a:pt x="27" y="231"/>
                      <a:pt x="50" y="208"/>
                      <a:pt x="50" y="181"/>
                    </a:cubicBezTo>
                    <a:close/>
                  </a:path>
                </a:pathLst>
              </a:custGeom>
              <a:solidFill>
                <a:srgbClr val="32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72" name="TextBox 71"/>
          <p:cNvSpPr txBox="1"/>
          <p:nvPr/>
        </p:nvSpPr>
        <p:spPr>
          <a:xfrm>
            <a:off x="208378" y="7517015"/>
            <a:ext cx="3000779" cy="1438855"/>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a:t>
            </a:r>
            <a:r>
              <a:rPr lang="fr-FR" sz="1000" dirty="0">
                <a:solidFill>
                  <a:schemeClr val="bg1"/>
                </a:solidFill>
              </a:rPr>
              <a:t> : élèves de l'enseignement secondaire et public de généralistes n'ayant aucune connaissance de l'IT</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non</a:t>
            </a:r>
          </a:p>
          <a:p>
            <a:pPr>
              <a:spcBef>
                <a:spcPts val="0"/>
              </a:spcBef>
              <a:spcAft>
                <a:spcPts val="300"/>
              </a:spcAft>
            </a:pPr>
            <a:r>
              <a:rPr lang="fr-FR" sz="1000" b="1" dirty="0">
                <a:solidFill>
                  <a:schemeClr val="bg1"/>
                </a:solidFill>
              </a:rPr>
              <a:t>Langues</a:t>
            </a:r>
            <a:r>
              <a:rPr lang="fr-FR" sz="1000" dirty="0">
                <a:solidFill>
                  <a:schemeClr val="bg1"/>
                </a:solidFill>
              </a:rPr>
              <a:t> : allemand, anglais, chinois (simplifié), chinois (traditionnel), espagnol, français, hindi, italien, portugais (brésilien et </a:t>
            </a:r>
            <a:r>
              <a:rPr lang="fr-FR" sz="1000" dirty="0" err="1">
                <a:solidFill>
                  <a:schemeClr val="bg1"/>
                </a:solidFill>
              </a:rPr>
              <a:t>portugal</a:t>
            </a:r>
            <a:r>
              <a:rPr lang="fr-FR" sz="1000" dirty="0">
                <a:solidFill>
                  <a:schemeClr val="bg1"/>
                </a:solidFill>
              </a:rPr>
              <a:t>) </a:t>
            </a:r>
          </a:p>
        </p:txBody>
      </p:sp>
      <p:sp>
        <p:nvSpPr>
          <p:cNvPr id="73" name="TextBox 72"/>
          <p:cNvSpPr txBox="1"/>
          <p:nvPr/>
        </p:nvSpPr>
        <p:spPr>
          <a:xfrm>
            <a:off x="3857222" y="7517015"/>
            <a:ext cx="2826020" cy="938719"/>
          </a:xfrm>
          <a:prstGeom prst="rect">
            <a:avLst/>
          </a:prstGeom>
          <a:noFill/>
        </p:spPr>
        <p:txBody>
          <a:bodyPr wrap="square" rtlCol="0">
            <a:spAutoFit/>
          </a:bodyPr>
          <a:lstStyle/>
          <a:p>
            <a:pPr>
              <a:spcBef>
                <a:spcPts val="0"/>
              </a:spcBef>
              <a:spcAft>
                <a:spcPts val="300"/>
              </a:spcAft>
            </a:pPr>
            <a:r>
              <a:rPr lang="fr-FR" sz="1000" b="1" dirty="0">
                <a:solidFill>
                  <a:schemeClr val="bg1"/>
                </a:solidFill>
              </a:rPr>
              <a:t>Mode de formation </a:t>
            </a:r>
            <a:r>
              <a:rPr lang="fr-FR" sz="1000" dirty="0">
                <a:solidFill>
                  <a:schemeClr val="bg1"/>
                </a:solidFill>
              </a:rPr>
              <a:t>: dispensée par un instructeur ou autonome</a:t>
            </a:r>
          </a:p>
          <a:p>
            <a:pPr>
              <a:spcBef>
                <a:spcPts val="0"/>
              </a:spcBef>
              <a:spcAft>
                <a:spcPts val="300"/>
              </a:spcAft>
            </a:pPr>
            <a:r>
              <a:rPr lang="fr-FR" sz="1000" b="1" dirty="0">
                <a:solidFill>
                  <a:schemeClr val="bg1"/>
                </a:solidFill>
              </a:rPr>
              <a:t>Durée totale estimée : </a:t>
            </a:r>
            <a:r>
              <a:rPr lang="fr-FR" sz="1000" dirty="0">
                <a:solidFill>
                  <a:schemeClr val="bg1"/>
                </a:solidFill>
              </a:rPr>
              <a:t>30 heures</a:t>
            </a:r>
          </a:p>
          <a:p>
            <a:pPr>
              <a:spcBef>
                <a:spcPts val="0"/>
              </a:spcBef>
              <a:spcAft>
                <a:spcPts val="300"/>
              </a:spcAft>
            </a:pPr>
            <a:r>
              <a:rPr lang="fr-FR" sz="1000" b="1" dirty="0">
                <a:solidFill>
                  <a:schemeClr val="bg1"/>
                </a:solidFill>
              </a:rPr>
              <a:t>Formation complémentaire recommandée : </a:t>
            </a:r>
            <a:r>
              <a:rPr lang="fr-FR" sz="1000" dirty="0">
                <a:solidFill>
                  <a:schemeClr val="bg1"/>
                </a:solidFill>
              </a:rPr>
              <a:t>IT Essentials</a:t>
            </a:r>
          </a:p>
        </p:txBody>
      </p:sp>
      <p:pic>
        <p:nvPicPr>
          <p:cNvPr id="53" name="Picture 5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11746128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226123" y="3218204"/>
            <a:ext cx="4724370" cy="1200329"/>
          </a:xfrm>
          <a:prstGeom prst="rect">
            <a:avLst/>
          </a:prstGeom>
          <a:noFill/>
        </p:spPr>
        <p:txBody>
          <a:bodyPr wrap="none" rtlCol="0">
            <a:spAutoFit/>
          </a:bodyPr>
          <a:lstStyle/>
          <a:p>
            <a:pPr algn="ctr"/>
            <a:r>
              <a:rPr lang="fr-FR" sz="3600" dirty="0">
                <a:solidFill>
                  <a:schemeClr val="bg1"/>
                </a:solidFill>
              </a:rPr>
              <a:t>Collaborate for Impact</a:t>
            </a:r>
          </a:p>
          <a:p>
            <a:pPr algn="ctr"/>
            <a:r>
              <a:rPr lang="fr-FR" sz="3600" dirty="0">
                <a:solidFill>
                  <a:schemeClr val="bg1"/>
                </a:solidFill>
              </a:rPr>
              <a:t>Offres</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66894848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30865" y="2029452"/>
            <a:ext cx="2873506" cy="4985993"/>
          </a:xfrm>
          <a:prstGeom prst="rect">
            <a:avLst/>
          </a:prstGeom>
        </p:spPr>
      </p:pic>
      <p:sp>
        <p:nvSpPr>
          <p:cNvPr id="312" name="Rectangle 311"/>
          <p:cNvSpPr/>
          <p:nvPr/>
        </p:nvSpPr>
        <p:spPr>
          <a:xfrm>
            <a:off x="3386" y="7346459"/>
            <a:ext cx="6858000" cy="17906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Introduction to Packet Tracer</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324402"/>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324402"/>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876288"/>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94243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876288"/>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880757"/>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39054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328870"/>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1319592" cy="230832"/>
          </a:xfrm>
          <a:prstGeom prst="rect">
            <a:avLst/>
          </a:prstGeom>
          <a:noFill/>
        </p:spPr>
        <p:txBody>
          <a:bodyPr wrap="none" rtlCol="0">
            <a:spAutoFit/>
          </a:bodyPr>
          <a:lstStyle/>
          <a:p>
            <a:r>
              <a:rPr lang="fr-FR" sz="900" dirty="0">
                <a:solidFill>
                  <a:schemeClr val="bg1"/>
                </a:solidFill>
              </a:rPr>
              <a:t>Collaborate for Impact</a:t>
            </a:r>
          </a:p>
        </p:txBody>
      </p:sp>
      <p:sp>
        <p:nvSpPr>
          <p:cNvPr id="69" name="TextBox 68"/>
          <p:cNvSpPr txBox="1"/>
          <p:nvPr/>
        </p:nvSpPr>
        <p:spPr>
          <a:xfrm>
            <a:off x="388129" y="2542964"/>
            <a:ext cx="2487168" cy="1231106"/>
          </a:xfrm>
          <a:prstGeom prst="rect">
            <a:avLst/>
          </a:prstGeom>
          <a:noFill/>
        </p:spPr>
        <p:txBody>
          <a:bodyPr wrap="square" lIns="0" tIns="0" rIns="0" bIns="0" rtlCol="0">
            <a:spAutoFit/>
          </a:bodyPr>
          <a:lstStyle/>
          <a:p>
            <a:pPr>
              <a:spcAft>
                <a:spcPts val="700"/>
              </a:spcAft>
            </a:pPr>
            <a:r>
              <a:rPr lang="fr-FR" sz="1000" dirty="0"/>
              <a:t>La série « Packet Tracer Know How » est destinée aux nouveaux utilisateurs de Packet Tracer. Elle permet d'étudier de manière autonome et de se familiariser avec cet outil, utilisé dans de nombreux cours de la Networking Academy. Les cours Packet Tracer sont disponibles sur PC et terminaux mobiles (Android et iOS).</a:t>
            </a:r>
          </a:p>
        </p:txBody>
      </p:sp>
      <p:sp>
        <p:nvSpPr>
          <p:cNvPr id="70" name="TextBox 69"/>
          <p:cNvSpPr txBox="1"/>
          <p:nvPr/>
        </p:nvSpPr>
        <p:spPr>
          <a:xfrm>
            <a:off x="388129" y="4289384"/>
            <a:ext cx="2487168" cy="923330"/>
          </a:xfrm>
          <a:prstGeom prst="rect">
            <a:avLst/>
          </a:prstGeom>
          <a:noFill/>
        </p:spPr>
        <p:txBody>
          <a:bodyPr wrap="square" lIns="0" tIns="0" rIns="0" bIns="0" rtlCol="0">
            <a:spAutoFit/>
          </a:bodyPr>
          <a:lstStyle/>
          <a:p>
            <a:pPr>
              <a:spcAft>
                <a:spcPts val="700"/>
              </a:spcAft>
            </a:pPr>
            <a:r>
              <a:rPr lang="fr-FR" sz="1000" dirty="0"/>
              <a:t>La série Packet Tracer Know How présente des conseils et des bonnes pratiques pour aider les instructeurs et les élèves à utiliser Cisco Packet Tracer en tant qu'outil d'apprentissage et d'évaluation efficace et motivant.</a:t>
            </a:r>
          </a:p>
        </p:txBody>
      </p:sp>
      <p:sp>
        <p:nvSpPr>
          <p:cNvPr id="72" name="TextBox 71"/>
          <p:cNvSpPr txBox="1"/>
          <p:nvPr/>
        </p:nvSpPr>
        <p:spPr>
          <a:xfrm>
            <a:off x="402057" y="5766919"/>
            <a:ext cx="2487168" cy="884858"/>
          </a:xfrm>
          <a:prstGeom prst="rect">
            <a:avLst/>
          </a:prstGeom>
          <a:noFill/>
        </p:spPr>
        <p:txBody>
          <a:bodyPr wrap="square" lIns="0" tIns="0" rIns="0" bIns="0" rtlCol="0">
            <a:spAutoFit/>
          </a:bodyPr>
          <a:lstStyle/>
          <a:p>
            <a:pPr marL="171450" indent="-171450">
              <a:spcAft>
                <a:spcPts val="700"/>
              </a:spcAft>
              <a:buFont typeface="Arial" charset="0"/>
              <a:buChar char="•"/>
            </a:pPr>
            <a:r>
              <a:rPr lang="fr-FR" sz="1000" dirty="0"/>
              <a:t>Fichiers et démonstrations</a:t>
            </a:r>
          </a:p>
          <a:p>
            <a:pPr marL="171450" indent="-171450">
              <a:spcAft>
                <a:spcPts val="700"/>
              </a:spcAft>
              <a:buFont typeface="Arial" charset="0"/>
              <a:buChar char="•"/>
            </a:pPr>
            <a:r>
              <a:rPr lang="fr-FR" sz="1000" dirty="0"/>
              <a:t>Enseignements pratiques</a:t>
            </a:r>
          </a:p>
          <a:p>
            <a:pPr marL="171450" indent="-171450">
              <a:spcAft>
                <a:spcPts val="700"/>
              </a:spcAft>
              <a:buFont typeface="Arial" charset="0"/>
              <a:buChar char="•"/>
            </a:pPr>
            <a:r>
              <a:rPr lang="fr-FR" sz="1000" dirty="0"/>
              <a:t>Vidéos</a:t>
            </a:r>
          </a:p>
          <a:p>
            <a:pPr marL="171450" indent="-171450">
              <a:spcAft>
                <a:spcPts val="700"/>
              </a:spcAft>
              <a:buFont typeface="Arial" charset="0"/>
              <a:buChar char="•"/>
            </a:pPr>
            <a:r>
              <a:rPr lang="fr-FR" sz="1000" dirty="0"/>
              <a:t>Questionnaire</a:t>
            </a:r>
          </a:p>
        </p:txBody>
      </p:sp>
      <p:sp>
        <p:nvSpPr>
          <p:cNvPr id="73" name="TextBox 72"/>
          <p:cNvSpPr txBox="1"/>
          <p:nvPr/>
        </p:nvSpPr>
        <p:spPr>
          <a:xfrm>
            <a:off x="368465" y="7641060"/>
            <a:ext cx="3785846" cy="1208023"/>
          </a:xfrm>
          <a:prstGeom prst="rect">
            <a:avLst/>
          </a:prstGeom>
          <a:noFill/>
        </p:spPr>
        <p:txBody>
          <a:bodyPr wrap="square" rtlCol="0">
            <a:spAutoFit/>
          </a:bodyPr>
          <a:lstStyle/>
          <a:p>
            <a:pPr>
              <a:spcBef>
                <a:spcPts val="0"/>
              </a:spcBef>
              <a:spcAft>
                <a:spcPts val="300"/>
              </a:spcAft>
            </a:pPr>
            <a:r>
              <a:rPr lang="fr-FR" sz="1000" b="1" dirty="0">
                <a:solidFill>
                  <a:schemeClr val="bg1"/>
                </a:solidFill>
              </a:rPr>
              <a:t>Public cible </a:t>
            </a:r>
            <a:r>
              <a:rPr lang="fr-FR" sz="1000" dirty="0">
                <a:solidFill>
                  <a:schemeClr val="bg1"/>
                </a:solidFill>
              </a:rPr>
              <a:t>: tout public</a:t>
            </a:r>
          </a:p>
          <a:p>
            <a:pPr>
              <a:spcBef>
                <a:spcPts val="0"/>
              </a:spcBef>
              <a:spcAft>
                <a:spcPts val="300"/>
              </a:spcAft>
            </a:pPr>
            <a:r>
              <a:rPr lang="fr-FR" sz="1000" b="1" dirty="0">
                <a:solidFill>
                  <a:schemeClr val="bg1"/>
                </a:solidFill>
              </a:rPr>
              <a:t>Connaissances préalables requises : </a:t>
            </a:r>
            <a:r>
              <a:rPr lang="fr-FR" sz="1000" dirty="0">
                <a:solidFill>
                  <a:schemeClr val="bg1"/>
                </a:solidFill>
              </a:rPr>
              <a:t>aucune</a:t>
            </a:r>
          </a:p>
          <a:p>
            <a:pPr>
              <a:spcBef>
                <a:spcPts val="0"/>
              </a:spcBef>
              <a:spcAft>
                <a:spcPts val="300"/>
              </a:spcAft>
            </a:pPr>
            <a:r>
              <a:rPr lang="fr-FR" sz="1000" b="1" dirty="0">
                <a:solidFill>
                  <a:schemeClr val="bg1"/>
                </a:solidFill>
              </a:rPr>
              <a:t>Formation requise pour les instructeurs :</a:t>
            </a:r>
            <a:r>
              <a:rPr lang="fr-FR" sz="1000" dirty="0">
                <a:solidFill>
                  <a:schemeClr val="bg1"/>
                </a:solidFill>
              </a:rPr>
              <a:t> non</a:t>
            </a:r>
          </a:p>
          <a:p>
            <a:pPr>
              <a:spcBef>
                <a:spcPts val="0"/>
              </a:spcBef>
              <a:spcAft>
                <a:spcPts val="300"/>
              </a:spcAft>
            </a:pPr>
            <a:r>
              <a:rPr lang="fr-FR" sz="1000" b="1" dirty="0">
                <a:solidFill>
                  <a:schemeClr val="bg1"/>
                </a:solidFill>
              </a:rPr>
              <a:t>Langues</a:t>
            </a:r>
            <a:r>
              <a:rPr lang="fr-FR" sz="1000" dirty="0">
                <a:solidFill>
                  <a:schemeClr val="bg1"/>
                </a:solidFill>
              </a:rPr>
              <a:t> : anglais, ukrainien </a:t>
            </a:r>
          </a:p>
          <a:p>
            <a:pPr>
              <a:spcBef>
                <a:spcPts val="0"/>
              </a:spcBef>
              <a:spcAft>
                <a:spcPts val="300"/>
              </a:spcAft>
            </a:pPr>
            <a:r>
              <a:rPr lang="fr-FR" sz="1000" b="1" dirty="0">
                <a:solidFill>
                  <a:schemeClr val="bg1"/>
                </a:solidFill>
              </a:rPr>
              <a:t>Mode de formation </a:t>
            </a:r>
            <a:r>
              <a:rPr lang="fr-FR" sz="1000" dirty="0">
                <a:solidFill>
                  <a:schemeClr val="bg1"/>
                </a:solidFill>
              </a:rPr>
              <a:t>: dispensée par un instructeur ou autonome</a:t>
            </a:r>
          </a:p>
          <a:p>
            <a:pPr>
              <a:spcBef>
                <a:spcPts val="0"/>
              </a:spcBef>
              <a:spcAft>
                <a:spcPts val="300"/>
              </a:spcAft>
            </a:pPr>
            <a:r>
              <a:rPr lang="fr-FR" sz="1000" b="1" dirty="0">
                <a:solidFill>
                  <a:schemeClr val="bg1"/>
                </a:solidFill>
              </a:rPr>
              <a:t>Durée totale estimée : </a:t>
            </a:r>
            <a:r>
              <a:rPr lang="fr-FR" sz="1000" dirty="0">
                <a:solidFill>
                  <a:schemeClr val="bg1"/>
                </a:solidFill>
              </a:rPr>
              <a:t>1 heure</a:t>
            </a:r>
          </a:p>
        </p:txBody>
      </p:sp>
      <p:pic>
        <p:nvPicPr>
          <p:cNvPr id="36" name="Picture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4547993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p:nvPr/>
        </p:nvPicPr>
        <p:blipFill rotWithShape="1">
          <a:blip r:embed="rId3" cstate="print">
            <a:extLst>
              <a:ext uri="{28A0092B-C50C-407E-A947-70E740481C1C}">
                <a14:useLocalDpi xmlns:a14="http://schemas.microsoft.com/office/drawing/2010/main"/>
              </a:ext>
            </a:extLst>
          </a:blip>
          <a:srcRect/>
          <a:stretch/>
        </p:blipFill>
        <p:spPr bwMode="auto">
          <a:xfrm>
            <a:off x="3735422" y="2021259"/>
            <a:ext cx="2889957" cy="4994186"/>
          </a:xfrm>
          <a:prstGeom prst="rect">
            <a:avLst/>
          </a:prstGeom>
          <a:ln>
            <a:noFill/>
          </a:ln>
          <a:extLst>
            <a:ext uri="{53640926-AAD7-44D8-BBD7-CCE9431645EC}">
              <a14:shadowObscured xmlns:a14="http://schemas.microsoft.com/office/drawing/2010/main"/>
            </a:ext>
          </a:extLst>
        </p:spPr>
      </p:pic>
      <p:sp>
        <p:nvSpPr>
          <p:cNvPr id="312" name="Rectangle 311"/>
          <p:cNvSpPr/>
          <p:nvPr/>
        </p:nvSpPr>
        <p:spPr>
          <a:xfrm>
            <a:off x="0" y="7346459"/>
            <a:ext cx="6858000" cy="17906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Cisco Packet Tracer</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90996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90996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4337676"/>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440382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4337676"/>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4342145"/>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97611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914437"/>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1319592" cy="230832"/>
          </a:xfrm>
          <a:prstGeom prst="rect">
            <a:avLst/>
          </a:prstGeom>
          <a:noFill/>
        </p:spPr>
        <p:txBody>
          <a:bodyPr wrap="none" rtlCol="0">
            <a:spAutoFit/>
          </a:bodyPr>
          <a:lstStyle/>
          <a:p>
            <a:r>
              <a:rPr lang="fr-FR" sz="900" dirty="0">
                <a:solidFill>
                  <a:schemeClr val="bg1"/>
                </a:solidFill>
              </a:rPr>
              <a:t>Collaborate for Impact</a:t>
            </a:r>
          </a:p>
        </p:txBody>
      </p:sp>
      <p:sp>
        <p:nvSpPr>
          <p:cNvPr id="36" name="TextBox 35"/>
          <p:cNvSpPr txBox="1"/>
          <p:nvPr/>
        </p:nvSpPr>
        <p:spPr>
          <a:xfrm>
            <a:off x="446261" y="2535441"/>
            <a:ext cx="2487168" cy="615553"/>
          </a:xfrm>
          <a:prstGeom prst="rect">
            <a:avLst/>
          </a:prstGeom>
          <a:noFill/>
        </p:spPr>
        <p:txBody>
          <a:bodyPr wrap="square" lIns="0" tIns="0" rIns="0" bIns="0" rtlCol="0">
            <a:spAutoFit/>
          </a:bodyPr>
          <a:lstStyle/>
          <a:p>
            <a:pPr>
              <a:spcAft>
                <a:spcPts val="700"/>
              </a:spcAft>
            </a:pPr>
            <a:r>
              <a:rPr lang="fr-FR" sz="1000" dirty="0"/>
              <a:t>Packet Tracer est un outil innovant de simulation et de visualisation utilisé pour les cours, les ateliers, les jeux, les études, les évaluations et les compétitions. </a:t>
            </a:r>
          </a:p>
        </p:txBody>
      </p:sp>
      <p:sp>
        <p:nvSpPr>
          <p:cNvPr id="37" name="TextBox 36"/>
          <p:cNvSpPr txBox="1"/>
          <p:nvPr/>
        </p:nvSpPr>
        <p:spPr>
          <a:xfrm>
            <a:off x="453870" y="4734416"/>
            <a:ext cx="2487168" cy="1077218"/>
          </a:xfrm>
          <a:prstGeom prst="rect">
            <a:avLst/>
          </a:prstGeom>
          <a:noFill/>
        </p:spPr>
        <p:txBody>
          <a:bodyPr wrap="square" lIns="0" tIns="0" rIns="0" bIns="0" rtlCol="0">
            <a:spAutoFit/>
          </a:bodyPr>
          <a:lstStyle/>
          <a:p>
            <a:pPr>
              <a:spcAft>
                <a:spcPts val="700"/>
              </a:spcAft>
            </a:pPr>
            <a:r>
              <a:rPr lang="fr-FR" sz="1000" dirty="0"/>
              <a:t>L'environnement d'apprentissage de Packet Tracer, fondé sur la simulation, favorise le développement de compétences professionnelles essentielles telles que le travail d'équipe, l'esprit critique et la résolution des problèmes à l'aide d'une approche créative.</a:t>
            </a:r>
          </a:p>
        </p:txBody>
      </p:sp>
      <p:sp>
        <p:nvSpPr>
          <p:cNvPr id="38" name="TextBox 37"/>
          <p:cNvSpPr txBox="1"/>
          <p:nvPr/>
        </p:nvSpPr>
        <p:spPr>
          <a:xfrm>
            <a:off x="444417" y="6324236"/>
            <a:ext cx="2487168" cy="974626"/>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1000" dirty="0"/>
              <a:t>Cisco Packet Tracer (PT)</a:t>
            </a:r>
          </a:p>
          <a:p>
            <a:pPr marL="109728" indent="-109728">
              <a:spcBef>
                <a:spcPts val="400"/>
              </a:spcBef>
              <a:buSzPct val="80000"/>
              <a:buFont typeface="Arial"/>
              <a:buChar char="•"/>
            </a:pPr>
            <a:r>
              <a:rPr lang="fr-FR" sz="1000" dirty="0"/>
              <a:t>PT Mobile Android</a:t>
            </a:r>
          </a:p>
          <a:p>
            <a:pPr marL="109728" indent="-109728">
              <a:spcBef>
                <a:spcPts val="400"/>
              </a:spcBef>
              <a:buSzPct val="80000"/>
              <a:buFont typeface="Arial"/>
              <a:buChar char="•"/>
            </a:pPr>
            <a:r>
              <a:rPr lang="fr-FR" sz="1000" dirty="0"/>
              <a:t>PT Mobile iOS</a:t>
            </a:r>
          </a:p>
          <a:p>
            <a:pPr marL="109728" indent="-109728">
              <a:spcBef>
                <a:spcPts val="400"/>
              </a:spcBef>
              <a:buSzPct val="80000"/>
              <a:buFont typeface="Arial"/>
              <a:buChar char="•"/>
            </a:pPr>
            <a:r>
              <a:rPr lang="fr-FR" sz="1000" dirty="0"/>
              <a:t>PT Games</a:t>
            </a:r>
          </a:p>
          <a:p>
            <a:pPr marL="109728" indent="-109728">
              <a:spcBef>
                <a:spcPts val="400"/>
              </a:spcBef>
              <a:buSzPct val="80000"/>
              <a:buFont typeface="Arial"/>
              <a:buChar char="•"/>
            </a:pPr>
            <a:endParaRPr lang="fr-FR" sz="1000" dirty="0"/>
          </a:p>
        </p:txBody>
      </p:sp>
      <p:sp>
        <p:nvSpPr>
          <p:cNvPr id="40" name="TextBox 39"/>
          <p:cNvSpPr txBox="1"/>
          <p:nvPr/>
        </p:nvSpPr>
        <p:spPr>
          <a:xfrm>
            <a:off x="158884" y="7359581"/>
            <a:ext cx="2909974" cy="1666248"/>
          </a:xfrm>
          <a:prstGeom prst="rect">
            <a:avLst/>
          </a:prstGeom>
          <a:noFill/>
        </p:spPr>
        <p:txBody>
          <a:bodyPr wrap="square" numCol="1" spcCol="548640" rtlCol="0">
            <a:noAutofit/>
          </a:bodyPr>
          <a:lstStyle/>
          <a:p>
            <a:pPr>
              <a:spcBef>
                <a:spcPts val="0"/>
              </a:spcBef>
              <a:spcAft>
                <a:spcPts val="300"/>
              </a:spcAft>
            </a:pPr>
            <a:r>
              <a:rPr lang="fr-FR" sz="900" dirty="0">
                <a:solidFill>
                  <a:schemeClr val="bg1"/>
                </a:solidFill>
              </a:rPr>
              <a:t>Packet Tracer, qui fait partie intégrante de l'expérience d'apprentissage de la Networking Academy, offre de nombreuses fonctionnalités : </a:t>
            </a:r>
          </a:p>
          <a:p>
            <a:pPr marL="109728" indent="-109728">
              <a:spcBef>
                <a:spcPts val="300"/>
              </a:spcBef>
              <a:buSzPct val="80000"/>
              <a:buFont typeface="Arial"/>
              <a:buChar char="•"/>
            </a:pPr>
            <a:r>
              <a:rPr lang="fr-FR" sz="900" dirty="0">
                <a:solidFill>
                  <a:schemeClr val="bg1"/>
                </a:solidFill>
              </a:rPr>
              <a:t>Simulation</a:t>
            </a:r>
          </a:p>
          <a:p>
            <a:pPr marL="109728" indent="-109728">
              <a:spcBef>
                <a:spcPts val="300"/>
              </a:spcBef>
              <a:buSzPct val="80000"/>
              <a:buFont typeface="Arial"/>
              <a:buChar char="•"/>
            </a:pPr>
            <a:r>
              <a:rPr lang="fr-FR" sz="900" dirty="0">
                <a:solidFill>
                  <a:schemeClr val="bg1"/>
                </a:solidFill>
              </a:rPr>
              <a:t>Visualisation</a:t>
            </a:r>
          </a:p>
          <a:p>
            <a:pPr marL="109728" indent="-109728">
              <a:spcBef>
                <a:spcPts val="300"/>
              </a:spcBef>
              <a:buSzPct val="80000"/>
              <a:buFont typeface="Arial"/>
              <a:buChar char="•"/>
            </a:pPr>
            <a:r>
              <a:rPr lang="fr-FR" sz="900" dirty="0">
                <a:solidFill>
                  <a:schemeClr val="bg1"/>
                </a:solidFill>
              </a:rPr>
              <a:t>Création</a:t>
            </a:r>
          </a:p>
          <a:p>
            <a:pPr marL="109728" indent="-109728">
              <a:spcBef>
                <a:spcPts val="300"/>
              </a:spcBef>
              <a:buSzPct val="80000"/>
              <a:buFont typeface="Arial"/>
              <a:buChar char="•"/>
            </a:pPr>
            <a:r>
              <a:rPr lang="fr-FR" sz="900" dirty="0">
                <a:solidFill>
                  <a:schemeClr val="bg1"/>
                </a:solidFill>
              </a:rPr>
              <a:t>Évaluation</a:t>
            </a:r>
          </a:p>
          <a:p>
            <a:pPr marL="109728" indent="-109728">
              <a:spcBef>
                <a:spcPts val="300"/>
              </a:spcBef>
              <a:buSzPct val="80000"/>
              <a:buFont typeface="Arial"/>
              <a:buChar char="•"/>
            </a:pPr>
            <a:r>
              <a:rPr lang="fr-FR" sz="900" dirty="0">
                <a:solidFill>
                  <a:schemeClr val="bg1"/>
                </a:solidFill>
              </a:rPr>
              <a:t>Fonctions de collaboration. Il facilite également l'enseignement et l'apprentissage de concepts technologiques complexes. </a:t>
            </a:r>
          </a:p>
        </p:txBody>
      </p:sp>
      <p:pic>
        <p:nvPicPr>
          <p:cNvPr id="4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75356" y="7613969"/>
            <a:ext cx="2850023" cy="13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189356108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1799" y="2021259"/>
            <a:ext cx="2900218" cy="4979294"/>
          </a:xfrm>
          <a:prstGeom prst="rect">
            <a:avLst/>
          </a:prstGeom>
        </p:spPr>
      </p:pic>
      <p:sp>
        <p:nvSpPr>
          <p:cNvPr id="312" name="Rectangle 311"/>
          <p:cNvSpPr/>
          <p:nvPr/>
        </p:nvSpPr>
        <p:spPr>
          <a:xfrm>
            <a:off x="0" y="7346459"/>
            <a:ext cx="6858000" cy="17906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Travaux pratiques de prototypage Cisco</a:t>
            </a:r>
            <a:endParaRPr lang="fr-FR" sz="1200" dirty="0">
              <a:solidFill>
                <a:schemeClr val="bg1"/>
              </a:solidFill>
              <a:effectLst/>
              <a:latin typeface="Arial" charset="0"/>
              <a:ea typeface="Arial" charset="0"/>
              <a:cs typeface="Times New Roman" charset="0"/>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616455"/>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616455"/>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876594"/>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94274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876594"/>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881063"/>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68260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620923"/>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1319592" cy="230832"/>
          </a:xfrm>
          <a:prstGeom prst="rect">
            <a:avLst/>
          </a:prstGeom>
          <a:noFill/>
        </p:spPr>
        <p:txBody>
          <a:bodyPr wrap="none" rtlCol="0">
            <a:spAutoFit/>
          </a:bodyPr>
          <a:lstStyle/>
          <a:p>
            <a:r>
              <a:rPr lang="fr-FR" sz="900" dirty="0">
                <a:solidFill>
                  <a:schemeClr val="bg1"/>
                </a:solidFill>
              </a:rPr>
              <a:t>Collaborate for Impact</a:t>
            </a:r>
          </a:p>
        </p:txBody>
      </p:sp>
      <p:sp>
        <p:nvSpPr>
          <p:cNvPr id="36" name="TextBox 35"/>
          <p:cNvSpPr txBox="1"/>
          <p:nvPr/>
        </p:nvSpPr>
        <p:spPr>
          <a:xfrm>
            <a:off x="446261" y="2501574"/>
            <a:ext cx="2487168" cy="969496"/>
          </a:xfrm>
          <a:prstGeom prst="rect">
            <a:avLst/>
          </a:prstGeom>
          <a:noFill/>
        </p:spPr>
        <p:txBody>
          <a:bodyPr wrap="square" lIns="0" tIns="0" rIns="0" bIns="0" rtlCol="0">
            <a:spAutoFit/>
          </a:bodyPr>
          <a:lstStyle/>
          <a:p>
            <a:pPr>
              <a:spcAft>
                <a:spcPts val="700"/>
              </a:spcAft>
            </a:pPr>
            <a:r>
              <a:rPr lang="fr-FR" sz="900" dirty="0"/>
              <a:t>Les travaux pratiques de prototypage Cisco constituent un environnement d'apprentissage très complet qui permet aux élèves de la Networking Academy de découvrir et de mettre en pratique certains aspects essentiels des technologies IoT. Il est intégré aux cours suivants :</a:t>
            </a:r>
          </a:p>
        </p:txBody>
      </p:sp>
      <p:sp>
        <p:nvSpPr>
          <p:cNvPr id="37" name="TextBox 36"/>
          <p:cNvSpPr txBox="1"/>
          <p:nvPr/>
        </p:nvSpPr>
        <p:spPr>
          <a:xfrm>
            <a:off x="453870" y="4262045"/>
            <a:ext cx="2487168" cy="1246495"/>
          </a:xfrm>
          <a:prstGeom prst="rect">
            <a:avLst/>
          </a:prstGeom>
          <a:noFill/>
        </p:spPr>
        <p:txBody>
          <a:bodyPr wrap="square" lIns="0" tIns="0" rIns="0" bIns="0" rtlCol="0">
            <a:spAutoFit/>
          </a:bodyPr>
          <a:lstStyle/>
          <a:p>
            <a:pPr>
              <a:spcAft>
                <a:spcPts val="700"/>
              </a:spcAft>
            </a:pPr>
            <a:r>
              <a:rPr lang="fr-FR" sz="900" dirty="0"/>
              <a:t>Le laboratoire de prototypage Cisco offre un environnement d'apprentissage convivial et complet, comprenant du matériel, du code, des outils de programmation et des données mis à la disposition des élèves pour créer les interconnexions physiques d'un système IoT de bout en bout ainsi qu'un pipeline de données logiques pour les collecter, les analyser et les présenter.</a:t>
            </a:r>
          </a:p>
        </p:txBody>
      </p:sp>
      <p:sp>
        <p:nvSpPr>
          <p:cNvPr id="38" name="TextBox 37"/>
          <p:cNvSpPr txBox="1"/>
          <p:nvPr/>
        </p:nvSpPr>
        <p:spPr>
          <a:xfrm>
            <a:off x="444417" y="6042011"/>
            <a:ext cx="2487168" cy="1313180"/>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fr-FR" sz="900" dirty="0"/>
              <a:t>Application pour les travaux pratiques de prototypage</a:t>
            </a:r>
          </a:p>
          <a:p>
            <a:pPr marL="109728" indent="-109728">
              <a:spcBef>
                <a:spcPts val="400"/>
              </a:spcBef>
              <a:buSzPct val="80000"/>
              <a:buFont typeface="Arial"/>
              <a:buChar char="•"/>
            </a:pPr>
            <a:r>
              <a:rPr lang="fr-FR" sz="900" dirty="0"/>
              <a:t>Kit pour les travaux pratiques de prototypage </a:t>
            </a:r>
          </a:p>
          <a:p>
            <a:pPr marL="271463" indent="-109538">
              <a:spcBef>
                <a:spcPts val="400"/>
              </a:spcBef>
              <a:buSzPct val="80000"/>
              <a:buFont typeface="Arial"/>
              <a:buChar char="•"/>
            </a:pPr>
            <a:r>
              <a:rPr lang="fr-FR" sz="900" dirty="0"/>
              <a:t>Kit de démarrage Raspberry Pi 3 CanaKit Ultimate (ou équivalent)</a:t>
            </a:r>
          </a:p>
          <a:p>
            <a:pPr marL="271463" indent="-109538">
              <a:spcBef>
                <a:spcPts val="400"/>
              </a:spcBef>
              <a:buSzPct val="80000"/>
              <a:buFont typeface="Arial"/>
              <a:buChar char="•"/>
            </a:pPr>
            <a:r>
              <a:rPr lang="fr-FR" sz="900" dirty="0"/>
              <a:t>SparkFun Inventor's Kit pour Arduino v3.2 (ou équivalent)</a:t>
            </a:r>
          </a:p>
          <a:p>
            <a:pPr marL="109728" indent="-109728">
              <a:spcBef>
                <a:spcPts val="400"/>
              </a:spcBef>
              <a:buSzPct val="80000"/>
              <a:buFont typeface="Arial"/>
              <a:buChar char="•"/>
            </a:pPr>
            <a:endParaRPr lang="fr-FR" sz="900" dirty="0"/>
          </a:p>
        </p:txBody>
      </p:sp>
      <p:sp>
        <p:nvSpPr>
          <p:cNvPr id="39" name="Rectangle 38"/>
          <p:cNvSpPr/>
          <p:nvPr/>
        </p:nvSpPr>
        <p:spPr>
          <a:xfrm>
            <a:off x="373612" y="3443730"/>
            <a:ext cx="2487168" cy="559127"/>
          </a:xfrm>
          <a:prstGeom prst="rect">
            <a:avLst/>
          </a:prstGeom>
        </p:spPr>
        <p:txBody>
          <a:bodyPr wrap="square" numCol="2" spcCol="274320">
            <a:spAutoFit/>
          </a:bodyPr>
          <a:lstStyle/>
          <a:p>
            <a:pPr marL="109728" indent="-109728">
              <a:spcBef>
                <a:spcPts val="400"/>
              </a:spcBef>
              <a:buSzPct val="80000"/>
              <a:buFont typeface="Arial"/>
              <a:buChar char="•"/>
            </a:pPr>
            <a:r>
              <a:rPr lang="fr-FR" sz="900" dirty="0"/>
              <a:t>Connecting Things</a:t>
            </a:r>
          </a:p>
          <a:p>
            <a:pPr marL="109728" indent="-109728">
              <a:spcBef>
                <a:spcPts val="400"/>
              </a:spcBef>
              <a:buSzPct val="80000"/>
              <a:buFont typeface="Arial"/>
              <a:buChar char="•"/>
            </a:pPr>
            <a:endParaRPr lang="fr-FR" sz="900" dirty="0"/>
          </a:p>
          <a:p>
            <a:pPr marL="109728" indent="-109728">
              <a:spcBef>
                <a:spcPts val="400"/>
              </a:spcBef>
              <a:buSzPct val="80000"/>
              <a:buFont typeface="Arial"/>
              <a:buChar char="•"/>
            </a:pPr>
            <a:r>
              <a:rPr lang="fr-FR" sz="900" dirty="0"/>
              <a:t>Hackathon Playbook</a:t>
            </a:r>
          </a:p>
        </p:txBody>
      </p:sp>
      <p:sp>
        <p:nvSpPr>
          <p:cNvPr id="40" name="TextBox 39"/>
          <p:cNvSpPr txBox="1"/>
          <p:nvPr/>
        </p:nvSpPr>
        <p:spPr>
          <a:xfrm>
            <a:off x="158884" y="7451022"/>
            <a:ext cx="2718137" cy="1666248"/>
          </a:xfrm>
          <a:prstGeom prst="rect">
            <a:avLst/>
          </a:prstGeom>
          <a:noFill/>
        </p:spPr>
        <p:txBody>
          <a:bodyPr wrap="square" numCol="1" spcCol="548640" rtlCol="0">
            <a:noAutofit/>
          </a:bodyPr>
          <a:lstStyle/>
          <a:p>
            <a:pPr>
              <a:spcBef>
                <a:spcPts val="0"/>
              </a:spcBef>
              <a:spcAft>
                <a:spcPts val="300"/>
              </a:spcAft>
            </a:pPr>
            <a:r>
              <a:rPr lang="fr-FR" sz="1000" dirty="0">
                <a:solidFill>
                  <a:schemeClr val="bg1"/>
                </a:solidFill>
              </a:rPr>
              <a:t>Le laboratoire de prototypage Cisco offre : </a:t>
            </a:r>
          </a:p>
          <a:p>
            <a:pPr marL="109728" indent="-109728">
              <a:spcBef>
                <a:spcPts val="400"/>
              </a:spcBef>
              <a:buSzPct val="80000"/>
              <a:buFont typeface="Arial"/>
              <a:buChar char="•"/>
            </a:pPr>
            <a:r>
              <a:rPr lang="fr-FR" sz="1000" dirty="0">
                <a:solidFill>
                  <a:schemeClr val="bg1"/>
                </a:solidFill>
              </a:rPr>
              <a:t>Travaux pratiques avec Jupyter Notebook</a:t>
            </a:r>
          </a:p>
          <a:p>
            <a:pPr marL="109728" indent="-109728">
              <a:spcBef>
                <a:spcPts val="400"/>
              </a:spcBef>
              <a:buSzPct val="80000"/>
              <a:buFont typeface="Arial"/>
              <a:buChar char="•"/>
            </a:pPr>
            <a:r>
              <a:rPr lang="fr-FR" sz="1000" dirty="0">
                <a:solidFill>
                  <a:schemeClr val="bg1"/>
                </a:solidFill>
              </a:rPr>
              <a:t>Programmation visuelle avec Blockly</a:t>
            </a:r>
          </a:p>
          <a:p>
            <a:pPr marL="109728" indent="-109728">
              <a:spcBef>
                <a:spcPts val="400"/>
              </a:spcBef>
              <a:buSzPct val="80000"/>
              <a:buFont typeface="Arial"/>
              <a:buChar char="•"/>
            </a:pPr>
            <a:r>
              <a:rPr lang="fr-FR" sz="1000" dirty="0">
                <a:solidFill>
                  <a:schemeClr val="bg1"/>
                </a:solidFill>
              </a:rPr>
              <a:t>Programmation matérielle avec Python </a:t>
            </a:r>
          </a:p>
          <a:p>
            <a:pPr marL="109728" indent="-109728">
              <a:spcBef>
                <a:spcPts val="400"/>
              </a:spcBef>
              <a:buSzPct val="80000"/>
              <a:buFont typeface="Arial"/>
              <a:buChar char="•"/>
            </a:pPr>
            <a:r>
              <a:rPr lang="fr-FR" sz="1000" dirty="0">
                <a:solidFill>
                  <a:schemeClr val="bg1"/>
                </a:solidFill>
              </a:rPr>
              <a:t>Visualisation et analyse de données</a:t>
            </a:r>
          </a:p>
          <a:p>
            <a:pPr marL="109728" indent="-109728">
              <a:spcBef>
                <a:spcPts val="400"/>
              </a:spcBef>
              <a:buSzPct val="80000"/>
              <a:buFont typeface="Arial"/>
              <a:buChar char="•"/>
            </a:pPr>
            <a:r>
              <a:rPr lang="fr-FR" sz="1000" dirty="0">
                <a:solidFill>
                  <a:schemeClr val="bg1"/>
                </a:solidFill>
              </a:rPr>
              <a:t>Applications connectées via des API</a:t>
            </a:r>
          </a:p>
          <a:p>
            <a:pPr marL="109728" indent="-109728">
              <a:spcBef>
                <a:spcPts val="400"/>
              </a:spcBef>
              <a:buSzPct val="80000"/>
              <a:buFont typeface="Arial"/>
              <a:buChar char="•"/>
            </a:pPr>
            <a:r>
              <a:rPr lang="fr-FR" sz="1000" dirty="0">
                <a:solidFill>
                  <a:schemeClr val="bg1"/>
                </a:solidFill>
              </a:rPr>
              <a:t>Prototypage rapide</a:t>
            </a:r>
          </a:p>
        </p:txBody>
      </p:sp>
      <p:pic>
        <p:nvPicPr>
          <p:cNvPr id="43" name="Picture 4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4154" y="7815622"/>
            <a:ext cx="3684026" cy="1173732"/>
          </a:xfrm>
          <a:prstGeom prst="rect">
            <a:avLst/>
          </a:prstGeom>
        </p:spPr>
      </p:pic>
    </p:spTree>
    <p:extLst>
      <p:ext uri="{BB962C8B-B14F-4D97-AF65-F5344CB8AC3E}">
        <p14:creationId xmlns:p14="http://schemas.microsoft.com/office/powerpoint/2010/main" val="206557752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106562"/>
            <a:ext cx="6858000" cy="3942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329694" y="4491208"/>
            <a:ext cx="245580" cy="184666"/>
          </a:xfrm>
          <a:prstGeom prst="rect">
            <a:avLst/>
          </a:prstGeom>
        </p:spPr>
        <p:txBody>
          <a:bodyPr wrap="none">
            <a:spAutoFit/>
          </a:bodyPr>
          <a:lstStyle/>
          <a:p>
            <a:pPr defTabSz="514333" fontAlgn="auto">
              <a:spcBef>
                <a:spcPts val="0"/>
              </a:spcBef>
              <a:spcAft>
                <a:spcPts val="0"/>
              </a:spcAft>
              <a:defRPr/>
            </a:pPr>
            <a:r>
              <a:rPr lang="fr-FR" sz="600">
                <a:solidFill>
                  <a:schemeClr val="bg2">
                    <a:lumMod val="75000"/>
                  </a:schemeClr>
                </a:solidFill>
                <a:sym typeface="Wingdings" panose="05000000000000000000" pitchFamily="2" charset="2"/>
              </a:rPr>
              <a:t></a:t>
            </a:r>
            <a:endParaRPr lang="fr-FR" sz="600" dirty="0">
              <a:solidFill>
                <a:schemeClr val="bg2">
                  <a:lumMod val="75000"/>
                </a:schemeClr>
              </a:solidFill>
              <a:cs typeface="Arial" panose="020B0604020202020204" pitchFamily="34" charset="0"/>
            </a:endParaRPr>
          </a:p>
        </p:txBody>
      </p:sp>
      <p:sp>
        <p:nvSpPr>
          <p:cNvPr id="23" name="Rectangle 22"/>
          <p:cNvSpPr/>
          <p:nvPr/>
        </p:nvSpPr>
        <p:spPr>
          <a:xfrm>
            <a:off x="323520" y="591553"/>
            <a:ext cx="6404658" cy="415498"/>
          </a:xfrm>
          <a:prstGeom prst="rect">
            <a:avLst/>
          </a:prstGeom>
        </p:spPr>
        <p:txBody>
          <a:bodyPr wrap="square">
            <a:spAutoFit/>
          </a:bodyPr>
          <a:lstStyle/>
          <a:p>
            <a:r>
              <a:rPr lang="fr-FR" sz="2100" dirty="0">
                <a:solidFill>
                  <a:srgbClr val="005073"/>
                </a:solidFill>
                <a:effectLst/>
              </a:rPr>
              <a:t>Liste des cours en fonction des langues disponibles</a:t>
            </a:r>
            <a:endParaRPr lang="fr-FR" sz="2100" dirty="0"/>
          </a:p>
        </p:txBody>
      </p:sp>
      <p:sp>
        <p:nvSpPr>
          <p:cNvPr id="24" name="Rectangle 23"/>
          <p:cNvSpPr/>
          <p:nvPr/>
        </p:nvSpPr>
        <p:spPr>
          <a:xfrm>
            <a:off x="0" y="8802369"/>
            <a:ext cx="6858000" cy="341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611"/>
          <p:cNvSpPr>
            <a:spLocks noChangeAspect="1" noEditPoints="1"/>
          </p:cNvSpPr>
          <p:nvPr/>
        </p:nvSpPr>
        <p:spPr bwMode="auto">
          <a:xfrm>
            <a:off x="5671785" y="8882994"/>
            <a:ext cx="162510" cy="162050"/>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a:extLst/>
        </p:spPr>
        <p:txBody>
          <a:bodyPr vert="horz" wrap="square" lIns="68580" tIns="34290" rIns="68580" bIns="34290" numCol="1" anchor="t" anchorCtr="0" compatLnSpc="1">
            <a:prstTxWarp prst="textNoShape">
              <a:avLst/>
            </a:prstTxWarp>
          </a:bodyPr>
          <a:lstStyle/>
          <a:p>
            <a:endParaRPr lang="en-IN" dirty="0"/>
          </a:p>
        </p:txBody>
      </p:sp>
      <p:sp>
        <p:nvSpPr>
          <p:cNvPr id="22" name="TextBox 21"/>
          <p:cNvSpPr txBox="1"/>
          <p:nvPr/>
        </p:nvSpPr>
        <p:spPr>
          <a:xfrm>
            <a:off x="5870190" y="8923260"/>
            <a:ext cx="585788" cy="90922"/>
          </a:xfrm>
          <a:prstGeom prst="rect">
            <a:avLst/>
          </a:prstGeom>
          <a:noFill/>
        </p:spPr>
        <p:txBody>
          <a:bodyPr wrap="square" lIns="0" tIns="0" rIns="0" bIns="0" rtlCol="0">
            <a:spAutoFit/>
          </a:bodyPr>
          <a:lstStyle/>
          <a:p>
            <a:r>
              <a:rPr lang="fr-FR" sz="591" dirty="0">
                <a:solidFill>
                  <a:schemeClr val="bg1"/>
                </a:solidFill>
                <a:latin typeface="Arial" panose="020B0604020202020204" pitchFamily="34" charset="0"/>
              </a:rPr>
              <a:t>octobre 2018</a:t>
            </a:r>
            <a:endParaRPr lang="fr-FR" sz="59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rot="16200000">
            <a:off x="-264670" y="6947955"/>
            <a:ext cx="830677" cy="215444"/>
          </a:xfrm>
          <a:prstGeom prst="rect">
            <a:avLst/>
          </a:prstGeom>
          <a:noFill/>
        </p:spPr>
        <p:txBody>
          <a:bodyPr wrap="none" rtlCol="0">
            <a:spAutoFit/>
          </a:bodyPr>
          <a:lstStyle/>
          <a:p>
            <a:r>
              <a:rPr lang="fr-FR" sz="800" dirty="0" err="1"/>
              <a:t>Career-Ready</a:t>
            </a:r>
            <a:endParaRPr lang="fr-FR" sz="800" dirty="0"/>
          </a:p>
        </p:txBody>
      </p:sp>
      <p:sp>
        <p:nvSpPr>
          <p:cNvPr id="28" name="TextBox 27"/>
          <p:cNvSpPr txBox="1"/>
          <p:nvPr/>
        </p:nvSpPr>
        <p:spPr>
          <a:xfrm rot="16200000">
            <a:off x="-240626" y="4276247"/>
            <a:ext cx="782587" cy="215444"/>
          </a:xfrm>
          <a:prstGeom prst="rect">
            <a:avLst/>
          </a:prstGeom>
          <a:noFill/>
        </p:spPr>
        <p:txBody>
          <a:bodyPr wrap="none" rtlCol="0">
            <a:spAutoFit/>
          </a:bodyPr>
          <a:lstStyle/>
          <a:p>
            <a:r>
              <a:rPr lang="fr-FR" sz="800" dirty="0" err="1"/>
              <a:t>Foundational</a:t>
            </a:r>
            <a:endParaRPr lang="fr-FR" sz="800" dirty="0"/>
          </a:p>
        </p:txBody>
      </p:sp>
      <p:sp>
        <p:nvSpPr>
          <p:cNvPr id="29" name="TextBox 28"/>
          <p:cNvSpPr txBox="1"/>
          <p:nvPr/>
        </p:nvSpPr>
        <p:spPr>
          <a:xfrm rot="16200000">
            <a:off x="-202153" y="2101355"/>
            <a:ext cx="705642" cy="215444"/>
          </a:xfrm>
          <a:prstGeom prst="rect">
            <a:avLst/>
          </a:prstGeom>
          <a:noFill/>
        </p:spPr>
        <p:txBody>
          <a:bodyPr wrap="none" rtlCol="0">
            <a:spAutoFit/>
          </a:bodyPr>
          <a:lstStyle/>
          <a:p>
            <a:r>
              <a:rPr lang="fr-FR" sz="800" dirty="0" err="1"/>
              <a:t>Exploratory</a:t>
            </a:r>
            <a:endParaRPr lang="fr-FR" sz="800" dirty="0"/>
          </a:p>
        </p:txBody>
      </p:sp>
      <p:pic>
        <p:nvPicPr>
          <p:cNvPr id="16" name="Picture 15"/>
          <p:cNvPicPr/>
          <p:nvPr/>
        </p:nvPicPr>
        <p:blipFill>
          <a:blip r:embed="rId3" cstate="print">
            <a:extLst>
              <a:ext uri="{28A0092B-C50C-407E-A947-70E740481C1C}">
                <a14:useLocalDpi xmlns:a14="http://schemas.microsoft.com/office/drawing/2010/main"/>
              </a:ext>
            </a:extLst>
          </a:blip>
          <a:stretch>
            <a:fillRect/>
          </a:stretch>
        </p:blipFill>
        <p:spPr>
          <a:xfrm>
            <a:off x="1" y="-8164"/>
            <a:ext cx="6858000" cy="526442"/>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86910274"/>
              </p:ext>
            </p:extLst>
          </p:nvPr>
        </p:nvGraphicFramePr>
        <p:xfrm>
          <a:off x="235562" y="1030890"/>
          <a:ext cx="6356969" cy="7339492"/>
        </p:xfrm>
        <a:graphic>
          <a:graphicData uri="http://schemas.openxmlformats.org/drawingml/2006/table">
            <a:tbl>
              <a:tblPr firstRow="1">
                <a:tableStyleId>{00A15C55-8517-42AA-B614-E9B94910E393}</a:tableStyleId>
              </a:tblPr>
              <a:tblGrid>
                <a:gridCol w="582973">
                  <a:extLst>
                    <a:ext uri="{9D8B030D-6E8A-4147-A177-3AD203B41FA5}">
                      <a16:colId xmlns:a16="http://schemas.microsoft.com/office/drawing/2014/main" val="20000"/>
                    </a:ext>
                  </a:extLst>
                </a:gridCol>
                <a:gridCol w="195782">
                  <a:extLst>
                    <a:ext uri="{9D8B030D-6E8A-4147-A177-3AD203B41FA5}">
                      <a16:colId xmlns:a16="http://schemas.microsoft.com/office/drawing/2014/main" val="20001"/>
                    </a:ext>
                  </a:extLst>
                </a:gridCol>
                <a:gridCol w="229674">
                  <a:extLst>
                    <a:ext uri="{9D8B030D-6E8A-4147-A177-3AD203B41FA5}">
                      <a16:colId xmlns:a16="http://schemas.microsoft.com/office/drawing/2014/main" val="20002"/>
                    </a:ext>
                  </a:extLst>
                </a:gridCol>
                <a:gridCol w="225170">
                  <a:extLst>
                    <a:ext uri="{9D8B030D-6E8A-4147-A177-3AD203B41FA5}">
                      <a16:colId xmlns:a16="http://schemas.microsoft.com/office/drawing/2014/main" val="20003"/>
                    </a:ext>
                  </a:extLst>
                </a:gridCol>
                <a:gridCol w="247690">
                  <a:extLst>
                    <a:ext uri="{9D8B030D-6E8A-4147-A177-3AD203B41FA5}">
                      <a16:colId xmlns:a16="http://schemas.microsoft.com/office/drawing/2014/main" val="20004"/>
                    </a:ext>
                  </a:extLst>
                </a:gridCol>
                <a:gridCol w="215984">
                  <a:extLst>
                    <a:ext uri="{9D8B030D-6E8A-4147-A177-3AD203B41FA5}">
                      <a16:colId xmlns:a16="http://schemas.microsoft.com/office/drawing/2014/main" val="3090379169"/>
                    </a:ext>
                  </a:extLst>
                </a:gridCol>
                <a:gridCol w="215984">
                  <a:extLst>
                    <a:ext uri="{9D8B030D-6E8A-4147-A177-3AD203B41FA5}">
                      <a16:colId xmlns:a16="http://schemas.microsoft.com/office/drawing/2014/main" val="20005"/>
                    </a:ext>
                  </a:extLst>
                </a:gridCol>
                <a:gridCol w="243257">
                  <a:extLst>
                    <a:ext uri="{9D8B030D-6E8A-4147-A177-3AD203B41FA5}">
                      <a16:colId xmlns:a16="http://schemas.microsoft.com/office/drawing/2014/main" val="20006"/>
                    </a:ext>
                  </a:extLst>
                </a:gridCol>
                <a:gridCol w="247796">
                  <a:extLst>
                    <a:ext uri="{9D8B030D-6E8A-4147-A177-3AD203B41FA5}">
                      <a16:colId xmlns:a16="http://schemas.microsoft.com/office/drawing/2014/main" val="1768488659"/>
                    </a:ext>
                  </a:extLst>
                </a:gridCol>
                <a:gridCol w="247796">
                  <a:extLst>
                    <a:ext uri="{9D8B030D-6E8A-4147-A177-3AD203B41FA5}">
                      <a16:colId xmlns:a16="http://schemas.microsoft.com/office/drawing/2014/main" val="20007"/>
                    </a:ext>
                  </a:extLst>
                </a:gridCol>
                <a:gridCol w="238713">
                  <a:extLst>
                    <a:ext uri="{9D8B030D-6E8A-4147-A177-3AD203B41FA5}">
                      <a16:colId xmlns:a16="http://schemas.microsoft.com/office/drawing/2014/main" val="20014"/>
                    </a:ext>
                  </a:extLst>
                </a:gridCol>
                <a:gridCol w="238713">
                  <a:extLst>
                    <a:ext uri="{9D8B030D-6E8A-4147-A177-3AD203B41FA5}">
                      <a16:colId xmlns:a16="http://schemas.microsoft.com/office/drawing/2014/main" val="20015"/>
                    </a:ext>
                  </a:extLst>
                </a:gridCol>
                <a:gridCol w="254840">
                  <a:extLst>
                    <a:ext uri="{9D8B030D-6E8A-4147-A177-3AD203B41FA5}">
                      <a16:colId xmlns:a16="http://schemas.microsoft.com/office/drawing/2014/main" val="20016"/>
                    </a:ext>
                  </a:extLst>
                </a:gridCol>
                <a:gridCol w="249050">
                  <a:extLst>
                    <a:ext uri="{9D8B030D-6E8A-4147-A177-3AD203B41FA5}">
                      <a16:colId xmlns:a16="http://schemas.microsoft.com/office/drawing/2014/main" val="1438300036"/>
                    </a:ext>
                  </a:extLst>
                </a:gridCol>
                <a:gridCol w="249050">
                  <a:extLst>
                    <a:ext uri="{9D8B030D-6E8A-4147-A177-3AD203B41FA5}">
                      <a16:colId xmlns:a16="http://schemas.microsoft.com/office/drawing/2014/main" val="20008"/>
                    </a:ext>
                  </a:extLst>
                </a:gridCol>
                <a:gridCol w="237464">
                  <a:extLst>
                    <a:ext uri="{9D8B030D-6E8A-4147-A177-3AD203B41FA5}">
                      <a16:colId xmlns:a16="http://schemas.microsoft.com/office/drawing/2014/main" val="20009"/>
                    </a:ext>
                  </a:extLst>
                </a:gridCol>
                <a:gridCol w="226846">
                  <a:extLst>
                    <a:ext uri="{9D8B030D-6E8A-4147-A177-3AD203B41FA5}">
                      <a16:colId xmlns:a16="http://schemas.microsoft.com/office/drawing/2014/main" val="1540553594"/>
                    </a:ext>
                  </a:extLst>
                </a:gridCol>
                <a:gridCol w="226846">
                  <a:extLst>
                    <a:ext uri="{9D8B030D-6E8A-4147-A177-3AD203B41FA5}">
                      <a16:colId xmlns:a16="http://schemas.microsoft.com/office/drawing/2014/main" val="20017"/>
                    </a:ext>
                  </a:extLst>
                </a:gridCol>
                <a:gridCol w="252189">
                  <a:extLst>
                    <a:ext uri="{9D8B030D-6E8A-4147-A177-3AD203B41FA5}">
                      <a16:colId xmlns:a16="http://schemas.microsoft.com/office/drawing/2014/main" val="4043015098"/>
                    </a:ext>
                  </a:extLst>
                </a:gridCol>
                <a:gridCol w="252189">
                  <a:extLst>
                    <a:ext uri="{9D8B030D-6E8A-4147-A177-3AD203B41FA5}">
                      <a16:colId xmlns:a16="http://schemas.microsoft.com/office/drawing/2014/main" val="20010"/>
                    </a:ext>
                  </a:extLst>
                </a:gridCol>
                <a:gridCol w="270207">
                  <a:extLst>
                    <a:ext uri="{9D8B030D-6E8A-4147-A177-3AD203B41FA5}">
                      <a16:colId xmlns:a16="http://schemas.microsoft.com/office/drawing/2014/main" val="20012"/>
                    </a:ext>
                  </a:extLst>
                </a:gridCol>
                <a:gridCol w="252189">
                  <a:extLst>
                    <a:ext uri="{9D8B030D-6E8A-4147-A177-3AD203B41FA5}">
                      <a16:colId xmlns:a16="http://schemas.microsoft.com/office/drawing/2014/main" val="20013"/>
                    </a:ext>
                  </a:extLst>
                </a:gridCol>
                <a:gridCol w="252189">
                  <a:extLst>
                    <a:ext uri="{9D8B030D-6E8A-4147-A177-3AD203B41FA5}">
                      <a16:colId xmlns:a16="http://schemas.microsoft.com/office/drawing/2014/main" val="20018"/>
                    </a:ext>
                  </a:extLst>
                </a:gridCol>
                <a:gridCol w="252189">
                  <a:extLst>
                    <a:ext uri="{9D8B030D-6E8A-4147-A177-3AD203B41FA5}">
                      <a16:colId xmlns:a16="http://schemas.microsoft.com/office/drawing/2014/main" val="20019"/>
                    </a:ext>
                  </a:extLst>
                </a:gridCol>
                <a:gridCol w="252189">
                  <a:extLst>
                    <a:ext uri="{9D8B030D-6E8A-4147-A177-3AD203B41FA5}">
                      <a16:colId xmlns:a16="http://schemas.microsoft.com/office/drawing/2014/main" val="20020"/>
                    </a:ext>
                  </a:extLst>
                </a:gridCol>
              </a:tblGrid>
              <a:tr h="435859">
                <a:tc>
                  <a:txBody>
                    <a:bodyPr/>
                    <a:lstStyle/>
                    <a:p>
                      <a:pPr algn="ctr"/>
                      <a:r>
                        <a:rPr lang="en-US" sz="600" b="0" kern="1200" dirty="0">
                          <a:solidFill>
                            <a:schemeClr val="lt1"/>
                          </a:solidFill>
                          <a:latin typeface="+mn-lt"/>
                          <a:ea typeface="+mn-ea"/>
                          <a:cs typeface="+mn-cs"/>
                        </a:rPr>
                        <a:t>Course</a:t>
                      </a:r>
                      <a:endParaRPr lang="en-US" sz="500" b="0" kern="1200" dirty="0">
                        <a:solidFill>
                          <a:schemeClr val="lt1"/>
                        </a:solidFill>
                        <a:latin typeface="+mn-lt"/>
                        <a:ea typeface="+mn-ea"/>
                        <a:cs typeface="+mn-cs"/>
                      </a:endParaRPr>
                    </a:p>
                  </a:txBody>
                  <a:tcPr marL="45958" marR="45958" marT="22979" marB="22979" anchor="ctr">
                    <a:solidFill>
                      <a:schemeClr val="bg1">
                        <a:lumMod val="65000"/>
                      </a:schemeClr>
                    </a:solidFill>
                  </a:tcPr>
                </a:tc>
                <a:tc>
                  <a:txBody>
                    <a:bodyPr/>
                    <a:lstStyle/>
                    <a:p>
                      <a:pPr algn="ctr"/>
                      <a:r>
                        <a:rPr lang="en-US" sz="600" b="0" kern="1200" dirty="0">
                          <a:solidFill>
                            <a:schemeClr val="lt1"/>
                          </a:solidFill>
                          <a:latin typeface="+mn-lt"/>
                          <a:ea typeface="+mn-ea"/>
                          <a:cs typeface="+mn-cs"/>
                        </a:rPr>
                        <a:t>Arabic</a:t>
                      </a:r>
                    </a:p>
                  </a:txBody>
                  <a:tcPr marL="45958" marR="45958" marT="22979" marB="22979" vert="vert270" anchor="ctr">
                    <a:solidFill>
                      <a:schemeClr val="accent6"/>
                    </a:solidFill>
                  </a:tcPr>
                </a:tc>
                <a:tc>
                  <a:txBody>
                    <a:bodyPr/>
                    <a:lstStyle/>
                    <a:p>
                      <a:pPr algn="ctr"/>
                      <a:r>
                        <a:rPr lang="en-US" sz="600" b="0" kern="1200" dirty="0">
                          <a:solidFill>
                            <a:schemeClr val="lt1"/>
                          </a:solidFill>
                          <a:latin typeface="+mn-lt"/>
                          <a:ea typeface="+mn-ea"/>
                          <a:cs typeface="+mn-cs"/>
                        </a:rPr>
                        <a:t>Chin-S</a:t>
                      </a:r>
                    </a:p>
                  </a:txBody>
                  <a:tcPr marL="45958" marR="45958" marT="22979" marB="22979" vert="vert270" anchor="ctr">
                    <a:solidFill>
                      <a:schemeClr val="accent6"/>
                    </a:solidFill>
                  </a:tcPr>
                </a:tc>
                <a:tc>
                  <a:txBody>
                    <a:bodyPr/>
                    <a:lstStyle/>
                    <a:p>
                      <a:pPr algn="ctr"/>
                      <a:r>
                        <a:rPr lang="en-US" sz="600" b="0" kern="1200" dirty="0">
                          <a:solidFill>
                            <a:schemeClr val="lt1"/>
                          </a:solidFill>
                          <a:latin typeface="+mn-lt"/>
                          <a:ea typeface="+mn-ea"/>
                          <a:cs typeface="+mn-cs"/>
                        </a:rPr>
                        <a:t>Chin-T</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Croatian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Dutch</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English</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French</a:t>
                      </a:r>
                    </a:p>
                  </a:txBody>
                  <a:tcPr marL="27000" marR="27000"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Georgian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German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Hebrew</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Hindi</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Hungarian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Indonesian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Italian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Japan.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Kazakh</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Korean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Polish</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Portugu.</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Romanian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Russian</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Spanish</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Turkish</a:t>
                      </a:r>
                    </a:p>
                  </a:txBody>
                  <a:tcPr marL="45958" marR="45958" marT="22979" marB="22979" vert="vert270" anchor="ctr">
                    <a:solidFill>
                      <a:schemeClr val="accent6"/>
                    </a:solidFill>
                  </a:tcPr>
                </a:tc>
                <a:tc>
                  <a:txBody>
                    <a:bodyPr/>
                    <a:lstStyle/>
                    <a:p>
                      <a:pPr algn="ctr"/>
                      <a:r>
                        <a:rPr lang="en-US" sz="600" b="0" dirty="0">
                          <a:solidFill>
                            <a:schemeClr val="bg1"/>
                          </a:solidFill>
                          <a:latin typeface="+mn-lt"/>
                          <a:cs typeface="Arial" panose="020B0604020202020204" pitchFamily="34" charset="0"/>
                        </a:rPr>
                        <a:t>Ukrainian</a:t>
                      </a:r>
                    </a:p>
                  </a:txBody>
                  <a:tcPr marL="45958" marR="45958" marT="22979" marB="22979" vert="vert270" anchor="ctr">
                    <a:solidFill>
                      <a:schemeClr val="accent6"/>
                    </a:solidFill>
                  </a:tcPr>
                </a:tc>
                <a:extLst>
                  <a:ext uri="{0D108BD9-81ED-4DB2-BD59-A6C34878D82A}">
                    <a16:rowId xmlns:a16="http://schemas.microsoft.com/office/drawing/2014/main" val="10000"/>
                  </a:ext>
                </a:extLst>
              </a:tr>
              <a:tr h="234496">
                <a:tc>
                  <a:txBody>
                    <a:bodyPr/>
                    <a:lstStyle/>
                    <a:p>
                      <a:r>
                        <a:rPr lang="en-US" sz="500" b="0" dirty="0">
                          <a:solidFill>
                            <a:schemeClr val="bg1"/>
                          </a:solidFill>
                          <a:latin typeface="+mn-lt"/>
                          <a:cs typeface="Arial" panose="020B0604020202020204" pitchFamily="34" charset="0"/>
                        </a:rPr>
                        <a:t>Be Your Own Boss</a:t>
                      </a:r>
                    </a:p>
                  </a:txBody>
                  <a:tcPr marL="45958" marR="45958" marT="22979" marB="22979" anchor="ctr">
                    <a:solidFill>
                      <a:srgbClr val="71C28D"/>
                    </a:solidFill>
                  </a:tcPr>
                </a:tc>
                <a:tc>
                  <a:txBody>
                    <a:bodyPr/>
                    <a:lstStyle/>
                    <a:p>
                      <a:pPr algn="ctr"/>
                      <a:endParaRPr lang="en-US" sz="1050" kern="1200" dirty="0">
                        <a:solidFill>
                          <a:schemeClr val="tx1"/>
                        </a:solidFill>
                        <a:latin typeface="+mn-lt"/>
                        <a:ea typeface="+mn-ea"/>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1"/>
                  </a:ext>
                </a:extLst>
              </a:tr>
              <a:tr h="234496">
                <a:tc>
                  <a:txBody>
                    <a:bodyPr/>
                    <a:lstStyle/>
                    <a:p>
                      <a:r>
                        <a:rPr lang="en-US" sz="500" b="0" dirty="0">
                          <a:solidFill>
                            <a:schemeClr val="bg1"/>
                          </a:solidFill>
                          <a:latin typeface="+mn-lt"/>
                          <a:cs typeface="Arial" panose="020B0604020202020204" pitchFamily="34" charset="0"/>
                        </a:rPr>
                        <a:t>Intro to Packet Tracer</a:t>
                      </a:r>
                    </a:p>
                  </a:txBody>
                  <a:tcPr marL="45958" marR="45958" marT="22979" marB="22979" anchor="ctr">
                    <a:solidFill>
                      <a:srgbClr val="71C28D"/>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701792525"/>
                  </a:ext>
                </a:extLst>
              </a:tr>
              <a:tr h="234496">
                <a:tc>
                  <a:txBody>
                    <a:bodyPr/>
                    <a:lstStyle/>
                    <a:p>
                      <a:r>
                        <a:rPr lang="en-US" sz="500" b="0" dirty="0">
                          <a:solidFill>
                            <a:schemeClr val="bg1"/>
                          </a:solidFill>
                          <a:latin typeface="+mn-lt"/>
                          <a:cs typeface="Arial" panose="020B0604020202020204" pitchFamily="34" charset="0"/>
                        </a:rPr>
                        <a:t>Get Connected</a:t>
                      </a:r>
                    </a:p>
                  </a:txBody>
                  <a:tcPr marL="45958" marR="45958" marT="22979" marB="22979" anchor="ctr">
                    <a:solidFill>
                      <a:srgbClr val="71C28D"/>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3"/>
                  </a:ext>
                </a:extLst>
              </a:tr>
              <a:tr h="239595">
                <a:tc>
                  <a:txBody>
                    <a:bodyPr/>
                    <a:lstStyle/>
                    <a:p>
                      <a:r>
                        <a:rPr lang="en-US" sz="500" b="0" dirty="0">
                          <a:solidFill>
                            <a:schemeClr val="bg1"/>
                          </a:solidFill>
                          <a:latin typeface="+mn-lt"/>
                          <a:cs typeface="Arial" panose="020B0604020202020204" pitchFamily="34" charset="0"/>
                        </a:rPr>
                        <a:t>Intro to Cybersecurity</a:t>
                      </a:r>
                    </a:p>
                  </a:txBody>
                  <a:tcPr marL="45958" marR="45958" marT="22979" marB="22979" anchor="ctr">
                    <a:solidFill>
                      <a:srgbClr val="71C28D"/>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361"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endParaRPr lang="en-US" sz="1050" kern="1200" dirty="0">
                        <a:solidFill>
                          <a:schemeClr val="bg2">
                            <a:lumMod val="75000"/>
                          </a:schemeClr>
                        </a:solidFill>
                        <a:latin typeface="+mn-lt"/>
                        <a:ea typeface="+mn-ea"/>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4"/>
                  </a:ext>
                </a:extLst>
              </a:tr>
              <a:tr h="234496">
                <a:tc>
                  <a:txBody>
                    <a:bodyPr/>
                    <a:lstStyle/>
                    <a:p>
                      <a:r>
                        <a:rPr lang="en-US" sz="500" b="0" dirty="0">
                          <a:solidFill>
                            <a:schemeClr val="bg1"/>
                          </a:solidFill>
                          <a:latin typeface="+mn-lt"/>
                          <a:cs typeface="Arial" panose="020B0604020202020204" pitchFamily="34" charset="0"/>
                        </a:rPr>
                        <a:t>Intro to IoT</a:t>
                      </a:r>
                    </a:p>
                  </a:txBody>
                  <a:tcPr marL="45958" marR="45958" marT="22979" marB="22979" anchor="ctr">
                    <a:solidFill>
                      <a:srgbClr val="71C28D"/>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5"/>
                  </a:ext>
                </a:extLst>
              </a:tr>
              <a:tr h="239595">
                <a:tc>
                  <a:txBody>
                    <a:bodyPr/>
                    <a:lstStyle/>
                    <a:p>
                      <a:r>
                        <a:rPr lang="en-US" sz="500" b="0" dirty="0">
                          <a:solidFill>
                            <a:schemeClr val="bg1"/>
                          </a:solidFill>
                          <a:latin typeface="+mn-lt"/>
                          <a:cs typeface="Arial" panose="020B0604020202020204" pitchFamily="34" charset="0"/>
                        </a:rPr>
                        <a:t>NDG Linux Unhatched</a:t>
                      </a:r>
                    </a:p>
                  </a:txBody>
                  <a:tcPr marL="45958" marR="45958" marT="22979" marB="22979" anchor="ctr">
                    <a:solidFill>
                      <a:srgbClr val="71C28D"/>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6"/>
                  </a:ext>
                </a:extLst>
              </a:tr>
              <a:tr h="239595">
                <a:tc>
                  <a:txBody>
                    <a:bodyPr/>
                    <a:lstStyle/>
                    <a:p>
                      <a:r>
                        <a:rPr lang="en-US" sz="500" b="0" dirty="0">
                          <a:solidFill>
                            <a:schemeClr val="bg1"/>
                          </a:solidFill>
                          <a:latin typeface="+mn-lt"/>
                          <a:cs typeface="Arial" panose="020B0604020202020204" pitchFamily="34" charset="0"/>
                        </a:rPr>
                        <a:t>Entrepreneurship</a:t>
                      </a:r>
                    </a:p>
                  </a:txBody>
                  <a:tcPr marL="45958" marR="45958" marT="22979" marB="22979" anchor="ctr">
                    <a:solidFill>
                      <a:schemeClr val="accent5"/>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514333"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7"/>
                  </a:ext>
                </a:extLst>
              </a:tr>
              <a:tr h="239595">
                <a:tc>
                  <a:txBody>
                    <a:bodyPr/>
                    <a:lstStyle/>
                    <a:p>
                      <a:r>
                        <a:rPr lang="en-US" sz="500" b="0" dirty="0">
                          <a:solidFill>
                            <a:schemeClr val="bg1"/>
                          </a:solidFill>
                          <a:latin typeface="+mn-lt"/>
                          <a:cs typeface="Arial" panose="020B0604020202020204" pitchFamily="34" charset="0"/>
                        </a:rPr>
                        <a:t>IT Essentials</a:t>
                      </a:r>
                    </a:p>
                  </a:txBody>
                  <a:tcPr marL="45958" marR="45958" marT="22979" marB="22979" anchor="ctr">
                    <a:solidFill>
                      <a:schemeClr val="accent5"/>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8"/>
                  </a:ext>
                </a:extLst>
              </a:tr>
              <a:tr h="239595">
                <a:tc>
                  <a:txBody>
                    <a:bodyPr/>
                    <a:lstStyle/>
                    <a:p>
                      <a:r>
                        <a:rPr lang="en-US" sz="500" b="0" dirty="0">
                          <a:solidFill>
                            <a:schemeClr val="bg1"/>
                          </a:solidFill>
                          <a:latin typeface="+mn-lt"/>
                          <a:cs typeface="Arial" panose="020B0604020202020204" pitchFamily="34" charset="0"/>
                        </a:rPr>
                        <a:t>Networking Essentials</a:t>
                      </a:r>
                    </a:p>
                  </a:txBody>
                  <a:tcPr marL="45958" marR="45958" marT="22979" marB="22979" anchor="ctr">
                    <a:solidFill>
                      <a:schemeClr val="accent5"/>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09"/>
                  </a:ext>
                </a:extLst>
              </a:tr>
              <a:tr h="239595">
                <a:tc>
                  <a:txBody>
                    <a:bodyPr/>
                    <a:lstStyle/>
                    <a:p>
                      <a:r>
                        <a:rPr lang="en-US" sz="500" b="0" dirty="0">
                          <a:solidFill>
                            <a:schemeClr val="bg1"/>
                          </a:solidFill>
                          <a:latin typeface="+mn-lt"/>
                          <a:cs typeface="Arial" panose="020B0604020202020204" pitchFamily="34" charset="0"/>
                        </a:rPr>
                        <a:t>Cybersecurity Essentials</a:t>
                      </a:r>
                    </a:p>
                  </a:txBody>
                  <a:tcPr marL="45958" marR="45958" marT="22979" marB="22979" anchor="ctr">
                    <a:solidFill>
                      <a:schemeClr val="accent5"/>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endParaRPr lang="en-US" sz="1050" kern="1200" dirty="0">
                        <a:solidFill>
                          <a:schemeClr val="bg2">
                            <a:lumMod val="75000"/>
                          </a:schemeClr>
                        </a:solidFill>
                        <a:latin typeface="+mn-lt"/>
                        <a:ea typeface="+mn-ea"/>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0"/>
                  </a:ext>
                </a:extLst>
              </a:tr>
              <a:tr h="284900">
                <a:tc>
                  <a:txBody>
                    <a:bodyPr/>
                    <a:lstStyle/>
                    <a:p>
                      <a:r>
                        <a:rPr lang="en-US" sz="500" b="0" dirty="0">
                          <a:solidFill>
                            <a:schemeClr val="bg1"/>
                          </a:solidFill>
                          <a:latin typeface="+mn-lt"/>
                          <a:cs typeface="Arial" panose="020B0604020202020204" pitchFamily="34" charset="0"/>
                        </a:rPr>
                        <a:t>IoT Fundamentals</a:t>
                      </a:r>
                    </a:p>
                  </a:txBody>
                  <a:tcPr marL="45958" marR="45958" marT="22979" marB="22979" anchor="ctr">
                    <a:solidFill>
                      <a:schemeClr val="accent5"/>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p>
                      <a:pPr marL="0" marR="0" indent="0" algn="ctr" defTabSz="685777" rtl="0" eaLnBrk="1" fontAlgn="auto" latinLnBrk="0" hangingPunct="1">
                        <a:lnSpc>
                          <a:spcPct val="100000"/>
                        </a:lnSpc>
                        <a:spcBef>
                          <a:spcPts val="0"/>
                        </a:spcBef>
                        <a:spcAft>
                          <a:spcPts val="0"/>
                        </a:spcAft>
                        <a:buClrTx/>
                        <a:buSzTx/>
                        <a:buFontTx/>
                        <a:buNone/>
                        <a:tabLst/>
                        <a:defRPr/>
                      </a:pPr>
                      <a:r>
                        <a:rPr lang="en-US" sz="600" dirty="0">
                          <a:solidFill>
                            <a:schemeClr val="bg2">
                              <a:lumMod val="75000"/>
                            </a:schemeClr>
                          </a:solidFill>
                          <a:latin typeface="+mn-lt"/>
                          <a:cs typeface="Arial" panose="020B0604020202020204" pitchFamily="34" charset="0"/>
                        </a:rPr>
                        <a:t>(CT)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1"/>
                  </a:ext>
                </a:extLst>
              </a:tr>
              <a:tr h="263002">
                <a:tc>
                  <a:txBody>
                    <a:bodyPr/>
                    <a:lstStyle/>
                    <a:p>
                      <a:r>
                        <a:rPr lang="en-US" sz="500" b="0" dirty="0">
                          <a:solidFill>
                            <a:schemeClr val="bg1"/>
                          </a:solidFill>
                          <a:latin typeface="+mn-lt"/>
                          <a:cs typeface="Arial" panose="020B0604020202020204" pitchFamily="34" charset="0"/>
                        </a:rPr>
                        <a:t>Emerging Technologies Workshops</a:t>
                      </a:r>
                    </a:p>
                  </a:txBody>
                  <a:tcPr marL="45958" marR="45958" marT="22979" marB="22979" anchor="ctr">
                    <a:solidFill>
                      <a:schemeClr val="accent5"/>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425729747"/>
                  </a:ext>
                </a:extLst>
              </a:tr>
              <a:tr h="239595">
                <a:tc>
                  <a:txBody>
                    <a:bodyPr/>
                    <a:lstStyle/>
                    <a:p>
                      <a:r>
                        <a:rPr lang="en-US" sz="500" b="0" dirty="0">
                          <a:solidFill>
                            <a:schemeClr val="bg1"/>
                          </a:solidFill>
                          <a:latin typeface="+mn-lt"/>
                          <a:cs typeface="Arial" panose="020B0604020202020204" pitchFamily="34" charset="0"/>
                        </a:rPr>
                        <a:t>NDG Linux Essentials</a:t>
                      </a:r>
                    </a:p>
                  </a:txBody>
                  <a:tcPr marL="45958" marR="45958" marT="22979" marB="22979" anchor="ctr">
                    <a:solidFill>
                      <a:schemeClr val="accent5"/>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2"/>
                  </a:ext>
                </a:extLst>
              </a:tr>
              <a:tr h="335995">
                <a:tc>
                  <a:txBody>
                    <a:bodyPr/>
                    <a:lstStyle/>
                    <a:p>
                      <a:r>
                        <a:rPr lang="en-US" sz="500" b="0" dirty="0">
                          <a:solidFill>
                            <a:schemeClr val="bg1"/>
                          </a:solidFill>
                          <a:latin typeface="+mn-lt"/>
                          <a:cs typeface="Arial" panose="020B0604020202020204" pitchFamily="34" charset="0"/>
                        </a:rPr>
                        <a:t>CPA: Programming Essentials in C++</a:t>
                      </a:r>
                    </a:p>
                  </a:txBody>
                  <a:tcPr marL="45958" marR="45958" marT="22979" marB="22979" anchor="ctr">
                    <a:solidFill>
                      <a:schemeClr val="accent5"/>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3"/>
                  </a:ext>
                </a:extLst>
              </a:tr>
              <a:tr h="263002">
                <a:tc>
                  <a:txBody>
                    <a:bodyPr/>
                    <a:lstStyle/>
                    <a:p>
                      <a:r>
                        <a:rPr lang="en-US" sz="500" b="0" dirty="0">
                          <a:solidFill>
                            <a:schemeClr val="bg1"/>
                          </a:solidFill>
                          <a:latin typeface="+mn-lt"/>
                          <a:cs typeface="Arial" panose="020B0604020202020204" pitchFamily="34" charset="0"/>
                        </a:rPr>
                        <a:t>CLA: Programming Essentials in C</a:t>
                      </a:r>
                    </a:p>
                  </a:txBody>
                  <a:tcPr marL="45958" marR="45958" marT="22979" marB="22979" anchor="ctr">
                    <a:solidFill>
                      <a:schemeClr val="accent5"/>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27000" marR="27000"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4"/>
                  </a:ext>
                </a:extLst>
              </a:tr>
              <a:tr h="335995">
                <a:tc>
                  <a:txBody>
                    <a:bodyPr/>
                    <a:lstStyle/>
                    <a:p>
                      <a:r>
                        <a:rPr lang="en-US" sz="500" b="0" dirty="0">
                          <a:solidFill>
                            <a:schemeClr val="bg1"/>
                          </a:solidFill>
                          <a:latin typeface="+mn-lt"/>
                          <a:cs typeface="Arial" panose="020B0604020202020204" pitchFamily="34" charset="0"/>
                        </a:rPr>
                        <a:t>PCAP: Programming Essentials in Python</a:t>
                      </a:r>
                    </a:p>
                  </a:txBody>
                  <a:tcPr marL="45958" marR="45958" marT="22979" marB="22979" anchor="ctr">
                    <a:solidFill>
                      <a:schemeClr val="accent5"/>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27000" marR="27000"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970234364"/>
                  </a:ext>
                </a:extLst>
              </a:tr>
              <a:tr h="239595">
                <a:tc>
                  <a:txBody>
                    <a:bodyPr/>
                    <a:lstStyle/>
                    <a:p>
                      <a:r>
                        <a:rPr lang="en-US" sz="500" b="0" dirty="0">
                          <a:solidFill>
                            <a:schemeClr val="bg1"/>
                          </a:solidFill>
                          <a:latin typeface="+mn-lt"/>
                          <a:cs typeface="Arial" panose="020B0604020202020204" pitchFamily="34" charset="0"/>
                        </a:rPr>
                        <a:t>Mobility Fundamentals</a:t>
                      </a:r>
                    </a:p>
                  </a:txBody>
                  <a:tcPr marL="45958" marR="45958" marT="22979" marB="22979" anchor="ctr">
                    <a:solidFill>
                      <a:schemeClr val="accent5"/>
                    </a:solidFill>
                  </a:tcPr>
                </a:tc>
                <a:tc>
                  <a:txBody>
                    <a:bodyPr/>
                    <a:lstStyle/>
                    <a:p>
                      <a:pPr algn="ctr"/>
                      <a:endParaRPr lang="en-US" sz="1050" kern="1200" dirty="0">
                        <a:solidFill>
                          <a:schemeClr val="tx1"/>
                        </a:solidFill>
                        <a:latin typeface="+mn-lt"/>
                        <a:ea typeface="+mn-ea"/>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5"/>
                  </a:ext>
                </a:extLst>
              </a:tr>
              <a:tr h="239595">
                <a:tc>
                  <a:txBody>
                    <a:bodyPr/>
                    <a:lstStyle/>
                    <a:p>
                      <a:r>
                        <a:rPr lang="en-US" sz="500" b="0" dirty="0">
                          <a:solidFill>
                            <a:schemeClr val="bg1"/>
                          </a:solidFill>
                          <a:latin typeface="+mn-lt"/>
                          <a:cs typeface="Arial" panose="020B0604020202020204" pitchFamily="34" charset="0"/>
                        </a:rPr>
                        <a:t>CCNA R&amp;S: ITN</a:t>
                      </a:r>
                    </a:p>
                  </a:txBody>
                  <a:tcPr marL="45958" marR="45958" marT="22979" marB="22979" anchor="ctr">
                    <a:solidFill>
                      <a:schemeClr val="accent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6"/>
                  </a:ext>
                </a:extLst>
              </a:tr>
              <a:tr h="239595">
                <a:tc>
                  <a:txBody>
                    <a:bodyPr/>
                    <a:lstStyle/>
                    <a:p>
                      <a:r>
                        <a:rPr lang="en-US" sz="500" b="0" dirty="0">
                          <a:solidFill>
                            <a:schemeClr val="bg1"/>
                          </a:solidFill>
                          <a:latin typeface="+mn-lt"/>
                          <a:cs typeface="Arial" panose="020B0604020202020204" pitchFamily="34" charset="0"/>
                        </a:rPr>
                        <a:t>CCNA R&amp;S: RSE</a:t>
                      </a:r>
                    </a:p>
                  </a:txBody>
                  <a:tcPr marL="45958" marR="45958" marT="22979" marB="22979" anchor="ctr">
                    <a:solidFill>
                      <a:schemeClr val="accent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7"/>
                  </a:ext>
                </a:extLst>
              </a:tr>
              <a:tr h="239595">
                <a:tc>
                  <a:txBody>
                    <a:bodyPr/>
                    <a:lstStyle/>
                    <a:p>
                      <a:r>
                        <a:rPr lang="en-US" sz="500" b="0" dirty="0">
                          <a:solidFill>
                            <a:schemeClr val="bg1"/>
                          </a:solidFill>
                          <a:latin typeface="+mn-lt"/>
                          <a:cs typeface="Arial" panose="020B0604020202020204" pitchFamily="34" charset="0"/>
                        </a:rPr>
                        <a:t>CCNA R&amp;S: </a:t>
                      </a:r>
                      <a:r>
                        <a:rPr lang="en-US" sz="500" b="0" dirty="0" err="1">
                          <a:solidFill>
                            <a:schemeClr val="bg1"/>
                          </a:solidFill>
                          <a:latin typeface="+mn-lt"/>
                          <a:cs typeface="Arial" panose="020B0604020202020204" pitchFamily="34" charset="0"/>
                        </a:rPr>
                        <a:t>ScaN</a:t>
                      </a:r>
                      <a:endParaRPr lang="en-US" sz="500" b="0" dirty="0">
                        <a:solidFill>
                          <a:schemeClr val="bg1"/>
                        </a:solidFill>
                        <a:latin typeface="+mn-lt"/>
                        <a:cs typeface="Arial" panose="020B0604020202020204" pitchFamily="34" charset="0"/>
                      </a:endParaRPr>
                    </a:p>
                  </a:txBody>
                  <a:tcPr marL="45958" marR="45958" marT="22979" marB="22979" anchor="ctr">
                    <a:solidFill>
                      <a:schemeClr val="accent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514333"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8"/>
                  </a:ext>
                </a:extLst>
              </a:tr>
              <a:tr h="239595">
                <a:tc>
                  <a:txBody>
                    <a:bodyPr/>
                    <a:lstStyle/>
                    <a:p>
                      <a:r>
                        <a:rPr lang="en-US" sz="500" b="0" dirty="0">
                          <a:solidFill>
                            <a:schemeClr val="bg1"/>
                          </a:solidFill>
                          <a:latin typeface="+mn-lt"/>
                          <a:cs typeface="Arial" panose="020B0604020202020204" pitchFamily="34" charset="0"/>
                        </a:rPr>
                        <a:t>CCNA R&amp;S: CN</a:t>
                      </a:r>
                    </a:p>
                  </a:txBody>
                  <a:tcPr marL="45958" marR="45958" marT="22979" marB="22979" anchor="ctr">
                    <a:solidFill>
                      <a:schemeClr val="accent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19"/>
                  </a:ext>
                </a:extLst>
              </a:tr>
              <a:tr h="239595">
                <a:tc>
                  <a:txBody>
                    <a:bodyPr/>
                    <a:lstStyle/>
                    <a:p>
                      <a:r>
                        <a:rPr lang="en-US" sz="500" b="0" dirty="0">
                          <a:solidFill>
                            <a:schemeClr val="bg1"/>
                          </a:solidFill>
                          <a:latin typeface="+mn-lt"/>
                          <a:cs typeface="Arial" panose="020B0604020202020204" pitchFamily="34" charset="0"/>
                        </a:rPr>
                        <a:t>CCNA Cybersecurity Operations</a:t>
                      </a:r>
                    </a:p>
                  </a:txBody>
                  <a:tcPr marL="45958" marR="45958" marT="22979" marB="22979" anchor="ctr">
                    <a:solidFill>
                      <a:schemeClr val="accent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2898824101"/>
                  </a:ext>
                </a:extLst>
              </a:tr>
              <a:tr h="239595">
                <a:tc>
                  <a:txBody>
                    <a:bodyPr/>
                    <a:lstStyle/>
                    <a:p>
                      <a:r>
                        <a:rPr lang="en-US" sz="500" b="0" dirty="0">
                          <a:solidFill>
                            <a:schemeClr val="bg1"/>
                          </a:solidFill>
                          <a:latin typeface="+mn-lt"/>
                          <a:cs typeface="Arial" panose="020B0604020202020204" pitchFamily="34" charset="0"/>
                        </a:rPr>
                        <a:t>CCNA Security</a:t>
                      </a:r>
                    </a:p>
                  </a:txBody>
                  <a:tcPr marL="45958" marR="45958" marT="22979" marB="22979" anchor="ctr">
                    <a:solidFill>
                      <a:schemeClr val="accent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accent4"/>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20"/>
                  </a:ext>
                </a:extLst>
              </a:tr>
              <a:tr h="239595">
                <a:tc>
                  <a:txBody>
                    <a:bodyPr/>
                    <a:lstStyle/>
                    <a:p>
                      <a:r>
                        <a:rPr lang="en-US" sz="500" b="0" dirty="0">
                          <a:solidFill>
                            <a:schemeClr val="bg1"/>
                          </a:solidFill>
                          <a:latin typeface="+mn-lt"/>
                          <a:cs typeface="Arial" panose="020B0604020202020204" pitchFamily="34" charset="0"/>
                        </a:rPr>
                        <a:t>CCNP</a:t>
                      </a:r>
                      <a:r>
                        <a:rPr lang="en-US" sz="500" b="0" baseline="0" dirty="0">
                          <a:solidFill>
                            <a:schemeClr val="bg1"/>
                          </a:solidFill>
                          <a:latin typeface="+mn-lt"/>
                          <a:cs typeface="Arial" panose="020B0604020202020204" pitchFamily="34" charset="0"/>
                        </a:rPr>
                        <a:t> Routing and Switching</a:t>
                      </a:r>
                      <a:endParaRPr lang="en-US" sz="500" b="0" dirty="0">
                        <a:solidFill>
                          <a:schemeClr val="bg1"/>
                        </a:solidFill>
                        <a:latin typeface="+mn-lt"/>
                        <a:cs typeface="Arial" panose="020B0604020202020204" pitchFamily="34" charset="0"/>
                      </a:endParaRPr>
                    </a:p>
                  </a:txBody>
                  <a:tcPr marL="45958" marR="45958" marT="22979" marB="22979" anchor="ctr">
                    <a:solidFill>
                      <a:schemeClr val="accent1"/>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tx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21"/>
                  </a:ext>
                </a:extLst>
              </a:tr>
              <a:tr h="239595">
                <a:tc>
                  <a:txBody>
                    <a:bodyPr/>
                    <a:lstStyle/>
                    <a:p>
                      <a:r>
                        <a:rPr lang="en-US" sz="500" b="0" dirty="0">
                          <a:solidFill>
                            <a:schemeClr val="bg1"/>
                          </a:solidFill>
                          <a:latin typeface="+mn-lt"/>
                          <a:cs typeface="Arial" panose="020B0604020202020204" pitchFamily="34" charset="0"/>
                        </a:rPr>
                        <a:t>NDG Linux I and II</a:t>
                      </a:r>
                    </a:p>
                  </a:txBody>
                  <a:tcPr marL="45958" marR="45958" marT="22979" marB="22979" anchor="ctr">
                    <a:solidFill>
                      <a:schemeClr val="accent1"/>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27000" marR="27000"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22"/>
                  </a:ext>
                </a:extLst>
              </a:tr>
              <a:tr h="263002">
                <a:tc>
                  <a:txBody>
                    <a:bodyPr/>
                    <a:lstStyle/>
                    <a:p>
                      <a:r>
                        <a:rPr lang="en-US" sz="500" b="0" dirty="0">
                          <a:solidFill>
                            <a:schemeClr val="bg1"/>
                          </a:solidFill>
                          <a:latin typeface="+mn-lt"/>
                          <a:cs typeface="Arial" panose="020B0604020202020204" pitchFamily="34" charset="0"/>
                        </a:rPr>
                        <a:t>CPP: Advanced Programming in C++</a:t>
                      </a:r>
                    </a:p>
                  </a:txBody>
                  <a:tcPr marL="45958" marR="45958" marT="22979" marB="22979" anchor="ctr">
                    <a:solidFill>
                      <a:schemeClr val="accent1"/>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27000" marR="27000"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10023"/>
                  </a:ext>
                </a:extLst>
              </a:tr>
              <a:tr h="263002">
                <a:tc>
                  <a:txBody>
                    <a:bodyPr/>
                    <a:lstStyle/>
                    <a:p>
                      <a:r>
                        <a:rPr lang="en-US" sz="500" b="0" dirty="0">
                          <a:solidFill>
                            <a:schemeClr val="bg1"/>
                          </a:solidFill>
                          <a:latin typeface="+mn-lt"/>
                          <a:cs typeface="Arial" panose="020B0604020202020204" pitchFamily="34" charset="0"/>
                        </a:rPr>
                        <a:t>CLP: Advanced Programming in C</a:t>
                      </a:r>
                    </a:p>
                  </a:txBody>
                  <a:tcPr marL="45958" marR="45958" marT="22979" marB="22979" anchor="ctr">
                    <a:solidFill>
                      <a:schemeClr val="accent1"/>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kern="1200" dirty="0">
                        <a:solidFill>
                          <a:schemeClr val="lt1"/>
                        </a:solidFill>
                        <a:latin typeface="+mn-lt"/>
                        <a:ea typeface="+mn-ea"/>
                        <a:cs typeface="+mn-cs"/>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50" dirty="0">
                          <a:solidFill>
                            <a:schemeClr val="bg2">
                              <a:lumMod val="75000"/>
                            </a:schemeClr>
                          </a:solidFill>
                          <a:latin typeface="+mn-lt"/>
                          <a:cs typeface="Arial" panose="020B0604020202020204" pitchFamily="34" charset="0"/>
                          <a:sym typeface="Wingdings" panose="05000000000000000000" pitchFamily="2" charset="2"/>
                        </a:rPr>
                        <a:t></a:t>
                      </a:r>
                      <a:endParaRPr lang="en-US" sz="1050" dirty="0">
                        <a:solidFill>
                          <a:schemeClr val="bg2">
                            <a:lumMod val="75000"/>
                          </a:schemeClr>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27000" marR="27000"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tc>
                  <a:txBody>
                    <a:bodyPr/>
                    <a:lstStyle/>
                    <a:p>
                      <a:pPr algn="ctr"/>
                      <a:endParaRPr lang="en-US" sz="1050" b="0" dirty="0">
                        <a:solidFill>
                          <a:schemeClr val="bg1"/>
                        </a:solidFill>
                        <a:latin typeface="+mn-lt"/>
                        <a:cs typeface="Arial" panose="020B0604020202020204" pitchFamily="34" charset="0"/>
                      </a:endParaRPr>
                    </a:p>
                  </a:txBody>
                  <a:tcPr marL="45958" marR="45958" marT="22979" marB="22979" anchor="ctr">
                    <a:solidFill>
                      <a:schemeClr val="bg1">
                        <a:lumMod val="95000"/>
                      </a:schemeClr>
                    </a:solidFill>
                  </a:tcPr>
                </a:tc>
                <a:extLst>
                  <a:ext uri="{0D108BD9-81ED-4DB2-BD59-A6C34878D82A}">
                    <a16:rowId xmlns:a16="http://schemas.microsoft.com/office/drawing/2014/main" val="797102757"/>
                  </a:ext>
                </a:extLst>
              </a:tr>
            </a:tbl>
          </a:graphicData>
        </a:graphic>
      </p:graphicFrame>
    </p:spTree>
    <p:extLst>
      <p:ext uri="{BB962C8B-B14F-4D97-AF65-F5344CB8AC3E}">
        <p14:creationId xmlns:p14="http://schemas.microsoft.com/office/powerpoint/2010/main" val="74259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cstate="print">
            <a:extLst>
              <a:ext uri="{28A0092B-C50C-407E-A947-70E740481C1C}">
                <a14:useLocalDpi xmlns:a14="http://schemas.microsoft.com/office/drawing/2010/main"/>
              </a:ext>
            </a:extLst>
          </a:blip>
          <a:srcRect b="-588"/>
          <a:stretch/>
        </p:blipFill>
        <p:spPr>
          <a:xfrm>
            <a:off x="-1" y="0"/>
            <a:ext cx="6858001" cy="9772650"/>
          </a:xfrm>
          <a:prstGeom prst="rect">
            <a:avLst/>
          </a:prstGeom>
        </p:spPr>
      </p:pic>
      <p:pic>
        <p:nvPicPr>
          <p:cNvPr id="12" name="Picture 11"/>
          <p:cNvPicPr/>
          <p:nvPr/>
        </p:nvPicPr>
        <p:blipFill>
          <a:blip r:embed="rId4" cstate="print">
            <a:extLst>
              <a:ext uri="{28A0092B-C50C-407E-A947-70E740481C1C}">
                <a14:useLocalDpi xmlns:a14="http://schemas.microsoft.com/office/drawing/2010/main"/>
              </a:ext>
            </a:extLst>
          </a:blip>
          <a:stretch>
            <a:fillRect/>
          </a:stretch>
        </p:blipFill>
        <p:spPr>
          <a:xfrm>
            <a:off x="4487687" y="1049975"/>
            <a:ext cx="253972" cy="253972"/>
          </a:xfrm>
          <a:prstGeom prst="rect">
            <a:avLst/>
          </a:prstGeom>
        </p:spPr>
      </p:pic>
      <p:pic>
        <p:nvPicPr>
          <p:cNvPr id="13" name="Picture 12"/>
          <p:cNvPicPr/>
          <p:nvPr/>
        </p:nvPicPr>
        <p:blipFill>
          <a:blip r:embed="rId5" cstate="print">
            <a:extLst>
              <a:ext uri="{28A0092B-C50C-407E-A947-70E740481C1C}">
                <a14:useLocalDpi xmlns:a14="http://schemas.microsoft.com/office/drawing/2010/main"/>
              </a:ext>
            </a:extLst>
          </a:blip>
          <a:stretch>
            <a:fillRect/>
          </a:stretch>
        </p:blipFill>
        <p:spPr>
          <a:xfrm>
            <a:off x="4268263" y="1300706"/>
            <a:ext cx="219424" cy="219424"/>
          </a:xfrm>
          <a:prstGeom prst="rect">
            <a:avLst/>
          </a:prstGeom>
        </p:spPr>
      </p:pic>
      <p:sp>
        <p:nvSpPr>
          <p:cNvPr id="14" name="TextBox 13"/>
          <p:cNvSpPr txBox="1"/>
          <p:nvPr/>
        </p:nvSpPr>
        <p:spPr>
          <a:xfrm>
            <a:off x="4109000" y="448203"/>
            <a:ext cx="2492990" cy="338554"/>
          </a:xfrm>
          <a:prstGeom prst="rect">
            <a:avLst/>
          </a:prstGeom>
          <a:noFill/>
        </p:spPr>
        <p:txBody>
          <a:bodyPr wrap="none" rtlCol="0">
            <a:spAutoFit/>
          </a:bodyPr>
          <a:lstStyle/>
          <a:p>
            <a:r>
              <a:rPr lang="fr-FR" sz="1600" dirty="0">
                <a:solidFill>
                  <a:schemeClr val="bg1"/>
                </a:solidFill>
              </a:rPr>
              <a:t>Pour plus d'informations :</a:t>
            </a:r>
          </a:p>
        </p:txBody>
      </p:sp>
      <p:sp>
        <p:nvSpPr>
          <p:cNvPr id="15" name="TextBox 14"/>
          <p:cNvSpPr txBox="1"/>
          <p:nvPr/>
        </p:nvSpPr>
        <p:spPr>
          <a:xfrm>
            <a:off x="4346031" y="676700"/>
            <a:ext cx="1848519" cy="338554"/>
          </a:xfrm>
          <a:prstGeom prst="rect">
            <a:avLst/>
          </a:prstGeom>
          <a:noFill/>
        </p:spPr>
        <p:txBody>
          <a:bodyPr wrap="none" rtlCol="0">
            <a:spAutoFit/>
          </a:bodyPr>
          <a:lstStyle/>
          <a:p>
            <a:r>
              <a:rPr lang="fr-FR" sz="1600" dirty="0">
                <a:solidFill>
                  <a:schemeClr val="bg1"/>
                </a:solidFill>
              </a:rPr>
              <a:t>www.netacad.com</a:t>
            </a:r>
          </a:p>
        </p:txBody>
      </p:sp>
      <p:sp>
        <p:nvSpPr>
          <p:cNvPr id="16" name="TextBox 15"/>
          <p:cNvSpPr txBox="1"/>
          <p:nvPr/>
        </p:nvSpPr>
        <p:spPr>
          <a:xfrm>
            <a:off x="4708454" y="1026993"/>
            <a:ext cx="1234633" cy="276999"/>
          </a:xfrm>
          <a:prstGeom prst="rect">
            <a:avLst/>
          </a:prstGeom>
          <a:noFill/>
        </p:spPr>
        <p:txBody>
          <a:bodyPr wrap="none" rtlCol="0">
            <a:spAutoFit/>
          </a:bodyPr>
          <a:lstStyle/>
          <a:p>
            <a:r>
              <a:rPr lang="fr-FR" sz="1200" dirty="0">
                <a:solidFill>
                  <a:schemeClr val="bg1"/>
                </a:solidFill>
              </a:rPr>
              <a:t>@cisconetacad</a:t>
            </a:r>
          </a:p>
        </p:txBody>
      </p:sp>
      <p:sp>
        <p:nvSpPr>
          <p:cNvPr id="17" name="TextBox 16"/>
          <p:cNvSpPr txBox="1"/>
          <p:nvPr/>
        </p:nvSpPr>
        <p:spPr>
          <a:xfrm>
            <a:off x="4439161" y="1271919"/>
            <a:ext cx="2052165" cy="276999"/>
          </a:xfrm>
          <a:prstGeom prst="rect">
            <a:avLst/>
          </a:prstGeom>
          <a:noFill/>
        </p:spPr>
        <p:txBody>
          <a:bodyPr wrap="none" rtlCol="0">
            <a:spAutoFit/>
          </a:bodyPr>
          <a:lstStyle/>
          <a:p>
            <a:r>
              <a:rPr lang="fr-FR" sz="1200" dirty="0">
                <a:solidFill>
                  <a:schemeClr val="bg1"/>
                </a:solidFill>
              </a:rPr>
              <a:t>@cisconetworkingacademy</a:t>
            </a:r>
          </a:p>
        </p:txBody>
      </p:sp>
    </p:spTree>
    <p:extLst>
      <p:ext uri="{BB962C8B-B14F-4D97-AF65-F5344CB8AC3E}">
        <p14:creationId xmlns:p14="http://schemas.microsoft.com/office/powerpoint/2010/main" val="1825585435"/>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a:ext>
            </a:extLst>
          </a:blip>
          <a:stretch>
            <a:fillRect/>
          </a:stretch>
        </p:blipFill>
        <p:spPr>
          <a:xfrm>
            <a:off x="0" y="1"/>
            <a:ext cx="6863498" cy="9144000"/>
          </a:xfrm>
          <a:prstGeom prst="rect">
            <a:avLst/>
          </a:prstGeom>
        </p:spPr>
      </p:pic>
      <p:grpSp>
        <p:nvGrpSpPr>
          <p:cNvPr id="3" name="Group 2"/>
          <p:cNvGrpSpPr/>
          <p:nvPr/>
        </p:nvGrpSpPr>
        <p:grpSpPr bwMode="auto">
          <a:xfrm>
            <a:off x="2552702" y="4105910"/>
            <a:ext cx="1752595" cy="932179"/>
            <a:chOff x="0" y="0"/>
            <a:chExt cx="502" cy="267"/>
          </a:xfrm>
          <a:solidFill>
            <a:srgbClr val="00BCEB"/>
          </a:solidFill>
        </p:grpSpPr>
        <p:sp>
          <p:nvSpPr>
            <p:cNvPr id="4" name="Rectangle 3"/>
            <p:cNvSpPr>
              <a:spLocks noChangeArrowheads="1"/>
            </p:cNvSpPr>
            <p:nvPr/>
          </p:nvSpPr>
          <p:spPr bwMode="auto">
            <a:xfrm>
              <a:off x="142" y="177"/>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
            <p:cNvSpPr>
              <a:spLocks/>
            </p:cNvSpPr>
            <p:nvPr/>
          </p:nvSpPr>
          <p:spPr bwMode="auto">
            <a:xfrm>
              <a:off x="275" y="176"/>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45" y="176"/>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p:nvSpPr>
          <p:spPr bwMode="auto">
            <a:xfrm>
              <a:off x="365" y="176"/>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193" y="176"/>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0" y="72"/>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60" y="42"/>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120" y="0"/>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180" y="42"/>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240" y="72"/>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300" y="42"/>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60" y="0"/>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420" y="42"/>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480" y="72"/>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7524344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a:ext>
            </a:extLst>
          </a:blip>
          <a:stretch>
            <a:fillRect/>
          </a:stretch>
        </p:blipFill>
        <p:spPr>
          <a:xfrm>
            <a:off x="1" y="-8164"/>
            <a:ext cx="6858000" cy="526442"/>
          </a:xfrm>
          <a:prstGeom prst="rect">
            <a:avLst/>
          </a:prstGeom>
        </p:spPr>
      </p:pic>
      <p:sp>
        <p:nvSpPr>
          <p:cNvPr id="3" name="Rectangle 2"/>
          <p:cNvSpPr/>
          <p:nvPr/>
        </p:nvSpPr>
        <p:spPr>
          <a:xfrm>
            <a:off x="0" y="1579244"/>
            <a:ext cx="6858000" cy="2162104"/>
          </a:xfrm>
          <a:prstGeom prst="rect">
            <a:avLst/>
          </a:prstGeom>
          <a:solidFill>
            <a:srgbClr val="0050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p:cNvSpPr/>
          <p:nvPr/>
        </p:nvSpPr>
        <p:spPr>
          <a:xfrm>
            <a:off x="331749" y="1653392"/>
            <a:ext cx="6172200" cy="1934760"/>
          </a:xfrm>
          <a:prstGeom prst="rect">
            <a:avLst/>
          </a:prstGeom>
        </p:spPr>
        <p:txBody>
          <a:bodyPr wrap="square">
            <a:spAutoFit/>
          </a:bodyPr>
          <a:lstStyle/>
          <a:p>
            <a:pPr>
              <a:lnSpc>
                <a:spcPct val="115000"/>
              </a:lnSpc>
            </a:pPr>
            <a:r>
              <a:rPr lang="fr-FR" sz="1050" dirty="0">
                <a:solidFill>
                  <a:srgbClr val="FFFFFF"/>
                </a:solidFill>
              </a:rPr>
              <a:t>NetAcad.com est une plate-forme accessible mondialement qui prend en charge l'ensemble du programme dans le monde entier. Elle est disponible en sept langues et certains cours sont même traduits en 18 langues.</a:t>
            </a:r>
          </a:p>
          <a:p>
            <a:pPr>
              <a:lnSpc>
                <a:spcPct val="115000"/>
              </a:lnSpc>
            </a:pPr>
            <a:endParaRPr lang="fr-FR" sz="1050" dirty="0">
              <a:solidFill>
                <a:srgbClr val="FFFFFF"/>
              </a:solidFill>
              <a:ea typeface="Arial" charset="0"/>
              <a:cs typeface="Calibri" charset="0"/>
            </a:endParaRPr>
          </a:p>
          <a:p>
            <a:pPr>
              <a:lnSpc>
                <a:spcPct val="115000"/>
              </a:lnSpc>
            </a:pPr>
            <a:r>
              <a:rPr lang="fr-FR" sz="1050" dirty="0">
                <a:solidFill>
                  <a:srgbClr val="FFFFFF"/>
                </a:solidFill>
              </a:rPr>
              <a:t>L'un de ses principaux atouts est le moteur d'évaluation personnalisée, qui propose des rapports détaillés présentant les forces et les faiblesses des élèves, ainsi que les cours recommandés pour combler d'éventuelles lacunes.</a:t>
            </a:r>
          </a:p>
          <a:p>
            <a:pPr>
              <a:lnSpc>
                <a:spcPct val="115000"/>
              </a:lnSpc>
            </a:pPr>
            <a:endParaRPr lang="fr-FR" sz="1050" dirty="0">
              <a:solidFill>
                <a:srgbClr val="FFFFFF"/>
              </a:solidFill>
              <a:ea typeface="Arial" charset="0"/>
              <a:cs typeface="Calibri" charset="0"/>
            </a:endParaRPr>
          </a:p>
          <a:p>
            <a:pPr>
              <a:lnSpc>
                <a:spcPct val="115000"/>
              </a:lnSpc>
            </a:pPr>
            <a:r>
              <a:rPr lang="fr-FR" sz="1050" dirty="0">
                <a:solidFill>
                  <a:srgbClr val="FFFFFF"/>
                </a:solidFill>
              </a:rPr>
              <a:t>La plate-forme offre également un excellent environnement de gestion de l'apprentissage. Elle permet aux instructeurs de gérer et de personnaliser leur cours et les échanges avec leurs élèves.</a:t>
            </a:r>
          </a:p>
        </p:txBody>
      </p:sp>
      <p:sp>
        <p:nvSpPr>
          <p:cNvPr id="6" name="Rectangle 5"/>
          <p:cNvSpPr/>
          <p:nvPr/>
        </p:nvSpPr>
        <p:spPr>
          <a:xfrm>
            <a:off x="698090" y="824767"/>
            <a:ext cx="6159910" cy="461665"/>
          </a:xfrm>
          <a:prstGeom prst="rect">
            <a:avLst/>
          </a:prstGeom>
        </p:spPr>
        <p:txBody>
          <a:bodyPr wrap="square">
            <a:spAutoFit/>
          </a:bodyPr>
          <a:lstStyle/>
          <a:p>
            <a:r>
              <a:rPr lang="fr-FR" sz="2400" dirty="0">
                <a:solidFill>
                  <a:srgbClr val="005073"/>
                </a:solidFill>
                <a:effectLst/>
              </a:rPr>
              <a:t>Une plate-forme mondiale</a:t>
            </a:r>
            <a:endParaRPr lang="fr-FR" sz="2400" dirty="0"/>
          </a:p>
        </p:txBody>
      </p:sp>
      <p:pic>
        <p:nvPicPr>
          <p:cNvPr id="138" name="Picture 1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4452106"/>
            <a:ext cx="6858001" cy="2389910"/>
          </a:xfrm>
          <a:prstGeom prst="rect">
            <a:avLst/>
          </a:prstGeom>
        </p:spPr>
      </p:pic>
      <p:sp>
        <p:nvSpPr>
          <p:cNvPr id="142" name="Rectangle 141"/>
          <p:cNvSpPr/>
          <p:nvPr/>
        </p:nvSpPr>
        <p:spPr>
          <a:xfrm>
            <a:off x="78058" y="7278485"/>
            <a:ext cx="1128022" cy="738664"/>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Évolutive, basée sur le cloud</a:t>
            </a:r>
          </a:p>
        </p:txBody>
      </p:sp>
      <p:sp>
        <p:nvSpPr>
          <p:cNvPr id="143" name="Rectangle 142"/>
          <p:cNvSpPr/>
          <p:nvPr/>
        </p:nvSpPr>
        <p:spPr>
          <a:xfrm>
            <a:off x="2800692" y="7278485"/>
            <a:ext cx="1295526" cy="738664"/>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Dispositif d'évaluation personnalisé</a:t>
            </a:r>
            <a:endParaRPr lang="fr-FR" sz="1200" dirty="0">
              <a:solidFill>
                <a:schemeClr val="accent1"/>
              </a:solidFill>
              <a:latin typeface="Arial"/>
              <a:ea typeface="+mn-ea"/>
            </a:endParaRPr>
          </a:p>
        </p:txBody>
      </p:sp>
      <p:sp>
        <p:nvSpPr>
          <p:cNvPr id="144" name="Rectangle 143"/>
          <p:cNvSpPr/>
          <p:nvPr/>
        </p:nvSpPr>
        <p:spPr>
          <a:xfrm>
            <a:off x="5687093" y="7278485"/>
            <a:ext cx="1153693" cy="1477328"/>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Accès à toutes les ressources des programmes pour les élèves et les instructeurs </a:t>
            </a:r>
          </a:p>
        </p:txBody>
      </p:sp>
      <p:grpSp>
        <p:nvGrpSpPr>
          <p:cNvPr id="7" name="Group 6"/>
          <p:cNvGrpSpPr/>
          <p:nvPr/>
        </p:nvGrpSpPr>
        <p:grpSpPr>
          <a:xfrm>
            <a:off x="231955" y="6448766"/>
            <a:ext cx="787928" cy="778414"/>
            <a:chOff x="-303301" y="6448766"/>
            <a:chExt cx="787928" cy="778414"/>
          </a:xfrm>
        </p:grpSpPr>
        <p:grpSp>
          <p:nvGrpSpPr>
            <p:cNvPr id="139" name="Group 138"/>
            <p:cNvGrpSpPr>
              <a:grpSpLocks noChangeAspect="1"/>
            </p:cNvGrpSpPr>
            <p:nvPr/>
          </p:nvGrpSpPr>
          <p:grpSpPr>
            <a:xfrm>
              <a:off x="-303301" y="6448766"/>
              <a:ext cx="787928" cy="778414"/>
              <a:chOff x="2632787" y="1629410"/>
              <a:chExt cx="1817884" cy="1795938"/>
            </a:xfrm>
          </p:grpSpPr>
          <p:sp>
            <p:nvSpPr>
              <p:cNvPr id="140" name="Chord 139"/>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Chord 140"/>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150"/>
            <p:cNvGrpSpPr/>
            <p:nvPr/>
          </p:nvGrpSpPr>
          <p:grpSpPr>
            <a:xfrm>
              <a:off x="-184043" y="6650165"/>
              <a:ext cx="530555" cy="353702"/>
              <a:chOff x="642581" y="1385291"/>
              <a:chExt cx="289901" cy="193268"/>
            </a:xfrm>
          </p:grpSpPr>
          <p:sp>
            <p:nvSpPr>
              <p:cNvPr id="152" name="Freeform 650"/>
              <p:cNvSpPr>
                <a:spLocks noChangeAspect="1"/>
              </p:cNvSpPr>
              <p:nvPr/>
            </p:nvSpPr>
            <p:spPr bwMode="auto">
              <a:xfrm>
                <a:off x="642581" y="1385291"/>
                <a:ext cx="289901" cy="193268"/>
              </a:xfrm>
              <a:custGeom>
                <a:avLst/>
                <a:gdLst>
                  <a:gd name="T0" fmla="*/ 800 w 800"/>
                  <a:gd name="T1" fmla="*/ 358 h 533"/>
                  <a:gd name="T2" fmla="*/ 666 w 800"/>
                  <a:gd name="T3" fmla="*/ 188 h 533"/>
                  <a:gd name="T4" fmla="*/ 667 w 800"/>
                  <a:gd name="T5" fmla="*/ 175 h 533"/>
                  <a:gd name="T6" fmla="*/ 492 w 800"/>
                  <a:gd name="T7" fmla="*/ 0 h 533"/>
                  <a:gd name="T8" fmla="*/ 327 w 800"/>
                  <a:gd name="T9" fmla="*/ 115 h 533"/>
                  <a:gd name="T10" fmla="*/ 267 w 800"/>
                  <a:gd name="T11" fmla="*/ 100 h 533"/>
                  <a:gd name="T12" fmla="*/ 133 w 800"/>
                  <a:gd name="T13" fmla="*/ 233 h 533"/>
                  <a:gd name="T14" fmla="*/ 134 w 800"/>
                  <a:gd name="T15" fmla="*/ 250 h 533"/>
                  <a:gd name="T16" fmla="*/ 133 w 800"/>
                  <a:gd name="T17" fmla="*/ 250 h 533"/>
                  <a:gd name="T18" fmla="*/ 133 w 800"/>
                  <a:gd name="T19" fmla="*/ 250 h 533"/>
                  <a:gd name="T20" fmla="*/ 0 w 800"/>
                  <a:gd name="T21" fmla="*/ 392 h 533"/>
                  <a:gd name="T22" fmla="*/ 133 w 800"/>
                  <a:gd name="T23" fmla="*/ 533 h 533"/>
                  <a:gd name="T24" fmla="*/ 133 w 800"/>
                  <a:gd name="T25" fmla="*/ 533 h 533"/>
                  <a:gd name="T26" fmla="*/ 633 w 800"/>
                  <a:gd name="T27" fmla="*/ 533 h 533"/>
                  <a:gd name="T28" fmla="*/ 633 w 800"/>
                  <a:gd name="T29" fmla="*/ 533 h 533"/>
                  <a:gd name="T30" fmla="*/ 800 w 800"/>
                  <a:gd name="T31" fmla="*/ 358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0" h="533">
                    <a:moveTo>
                      <a:pt x="800" y="358"/>
                    </a:moveTo>
                    <a:cubicBezTo>
                      <a:pt x="800" y="276"/>
                      <a:pt x="743" y="207"/>
                      <a:pt x="666" y="188"/>
                    </a:cubicBezTo>
                    <a:cubicBezTo>
                      <a:pt x="666" y="184"/>
                      <a:pt x="667" y="180"/>
                      <a:pt x="667" y="175"/>
                    </a:cubicBezTo>
                    <a:cubicBezTo>
                      <a:pt x="667" y="78"/>
                      <a:pt x="588" y="0"/>
                      <a:pt x="492" y="0"/>
                    </a:cubicBezTo>
                    <a:cubicBezTo>
                      <a:pt x="416" y="0"/>
                      <a:pt x="352" y="48"/>
                      <a:pt x="327" y="115"/>
                    </a:cubicBezTo>
                    <a:cubicBezTo>
                      <a:pt x="309" y="105"/>
                      <a:pt x="289" y="100"/>
                      <a:pt x="267" y="100"/>
                    </a:cubicBezTo>
                    <a:cubicBezTo>
                      <a:pt x="193" y="100"/>
                      <a:pt x="133" y="160"/>
                      <a:pt x="133" y="233"/>
                    </a:cubicBezTo>
                    <a:cubicBezTo>
                      <a:pt x="133" y="239"/>
                      <a:pt x="134" y="245"/>
                      <a:pt x="134" y="250"/>
                    </a:cubicBezTo>
                    <a:lnTo>
                      <a:pt x="133" y="250"/>
                    </a:lnTo>
                    <a:lnTo>
                      <a:pt x="133" y="250"/>
                    </a:lnTo>
                    <a:cubicBezTo>
                      <a:pt x="59" y="255"/>
                      <a:pt x="0" y="316"/>
                      <a:pt x="0" y="392"/>
                    </a:cubicBezTo>
                    <a:cubicBezTo>
                      <a:pt x="0" y="467"/>
                      <a:pt x="59" y="529"/>
                      <a:pt x="133" y="533"/>
                    </a:cubicBezTo>
                    <a:lnTo>
                      <a:pt x="133" y="533"/>
                    </a:lnTo>
                    <a:lnTo>
                      <a:pt x="633" y="533"/>
                    </a:lnTo>
                    <a:lnTo>
                      <a:pt x="633" y="533"/>
                    </a:lnTo>
                    <a:cubicBezTo>
                      <a:pt x="726" y="529"/>
                      <a:pt x="800" y="452"/>
                      <a:pt x="800" y="358"/>
                    </a:cubicBezTo>
                  </a:path>
                </a:pathLst>
              </a:custGeom>
              <a:solidFill>
                <a:srgbClr val="1390B4"/>
              </a:solidFill>
              <a:ln>
                <a:noFill/>
              </a:ln>
              <a:extLst/>
            </p:spPr>
            <p:txBody>
              <a:bodyPr vert="horz" wrap="square" lIns="91440" tIns="45720" rIns="91440" bIns="45720" numCol="1" anchor="t" anchorCtr="0" compatLnSpc="1">
                <a:prstTxWarp prst="textNoShape">
                  <a:avLst/>
                </a:prstTxWarp>
              </a:bodyPr>
              <a:lstStyle/>
              <a:p>
                <a:endParaRPr lang="en-IN" dirty="0"/>
              </a:p>
            </p:txBody>
          </p:sp>
          <p:sp>
            <p:nvSpPr>
              <p:cNvPr id="153" name="Freeform 152"/>
              <p:cNvSpPr>
                <a:spLocks noChangeAspect="1"/>
              </p:cNvSpPr>
              <p:nvPr/>
            </p:nvSpPr>
            <p:spPr bwMode="auto">
              <a:xfrm>
                <a:off x="642581" y="1394767"/>
                <a:ext cx="148562" cy="183792"/>
              </a:xfrm>
              <a:custGeom>
                <a:avLst/>
                <a:gdLst>
                  <a:gd name="connsiteX0" fmla="*/ 148562 w 148562"/>
                  <a:gd name="connsiteY0" fmla="*/ 0 h 183792"/>
                  <a:gd name="connsiteX1" fmla="*/ 148562 w 148562"/>
                  <a:gd name="connsiteY1" fmla="*/ 183792 h 183792"/>
                  <a:gd name="connsiteX2" fmla="*/ 48196 w 148562"/>
                  <a:gd name="connsiteY2" fmla="*/ 183792 h 183792"/>
                  <a:gd name="connsiteX3" fmla="*/ 0 w 148562"/>
                  <a:gd name="connsiteY3" fmla="*/ 132665 h 183792"/>
                  <a:gd name="connsiteX4" fmla="*/ 48196 w 148562"/>
                  <a:gd name="connsiteY4" fmla="*/ 81175 h 183792"/>
                  <a:gd name="connsiteX5" fmla="*/ 48558 w 148562"/>
                  <a:gd name="connsiteY5" fmla="*/ 81175 h 183792"/>
                  <a:gd name="connsiteX6" fmla="*/ 48196 w 148562"/>
                  <a:gd name="connsiteY6" fmla="*/ 75011 h 183792"/>
                  <a:gd name="connsiteX7" fmla="*/ 96754 w 148562"/>
                  <a:gd name="connsiteY7" fmla="*/ 26784 h 183792"/>
                  <a:gd name="connsiteX8" fmla="*/ 118497 w 148562"/>
                  <a:gd name="connsiteY8" fmla="*/ 32224 h 183792"/>
                  <a:gd name="connsiteX9" fmla="*/ 141463 w 148562"/>
                  <a:gd name="connsiteY9" fmla="*/ 2263 h 1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62" h="183792">
                    <a:moveTo>
                      <a:pt x="148562" y="0"/>
                    </a:moveTo>
                    <a:lnTo>
                      <a:pt x="148562" y="183792"/>
                    </a:lnTo>
                    <a:lnTo>
                      <a:pt x="48196" y="183792"/>
                    </a:lnTo>
                    <a:cubicBezTo>
                      <a:pt x="21380" y="182342"/>
                      <a:pt x="0" y="159860"/>
                      <a:pt x="0" y="132665"/>
                    </a:cubicBezTo>
                    <a:cubicBezTo>
                      <a:pt x="0" y="105107"/>
                      <a:pt x="21380" y="82988"/>
                      <a:pt x="48196" y="81175"/>
                    </a:cubicBezTo>
                    <a:lnTo>
                      <a:pt x="48558" y="81175"/>
                    </a:lnTo>
                    <a:cubicBezTo>
                      <a:pt x="48558" y="79362"/>
                      <a:pt x="48196" y="77186"/>
                      <a:pt x="48196" y="75011"/>
                    </a:cubicBezTo>
                    <a:cubicBezTo>
                      <a:pt x="48196" y="48541"/>
                      <a:pt x="69939" y="26784"/>
                      <a:pt x="96754" y="26784"/>
                    </a:cubicBezTo>
                    <a:cubicBezTo>
                      <a:pt x="104727" y="26784"/>
                      <a:pt x="111974" y="28597"/>
                      <a:pt x="118497" y="32224"/>
                    </a:cubicBezTo>
                    <a:cubicBezTo>
                      <a:pt x="123027" y="20076"/>
                      <a:pt x="131090" y="9651"/>
                      <a:pt x="141463" y="2263"/>
                    </a:cubicBezTo>
                    <a:close/>
                  </a:path>
                </a:pathLst>
              </a:custGeom>
              <a:solidFill>
                <a:srgbClr val="13BCEC"/>
              </a:solidFill>
              <a:ln>
                <a:noFill/>
              </a:ln>
              <a:extLst/>
            </p:spPr>
            <p:txBody>
              <a:bodyPr vert="horz" wrap="square" lIns="91440" tIns="45720" rIns="91440" bIns="45720" numCol="1" anchor="t" anchorCtr="0" compatLnSpc="1">
                <a:prstTxWarp prst="textNoShape">
                  <a:avLst/>
                </a:prstTxWarp>
                <a:noAutofit/>
              </a:bodyPr>
              <a:lstStyle/>
              <a:p>
                <a:endParaRPr lang="en-IN" dirty="0"/>
              </a:p>
            </p:txBody>
          </p:sp>
        </p:grpSp>
      </p:grpSp>
      <p:sp>
        <p:nvSpPr>
          <p:cNvPr id="155" name="Rectangle 154"/>
          <p:cNvSpPr/>
          <p:nvPr/>
        </p:nvSpPr>
        <p:spPr>
          <a:xfrm>
            <a:off x="4175065" y="7262035"/>
            <a:ext cx="1391138" cy="923330"/>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Système de gestion de l'apprentissage complet</a:t>
            </a:r>
          </a:p>
        </p:txBody>
      </p:sp>
      <p:grpSp>
        <p:nvGrpSpPr>
          <p:cNvPr id="10" name="Group 9"/>
          <p:cNvGrpSpPr/>
          <p:nvPr/>
        </p:nvGrpSpPr>
        <p:grpSpPr>
          <a:xfrm>
            <a:off x="4454590" y="6432316"/>
            <a:ext cx="787928" cy="778414"/>
            <a:chOff x="4658986" y="6432316"/>
            <a:chExt cx="787928" cy="778414"/>
          </a:xfrm>
        </p:grpSpPr>
        <p:grpSp>
          <p:nvGrpSpPr>
            <p:cNvPr id="156" name="Group 155"/>
            <p:cNvGrpSpPr>
              <a:grpSpLocks noChangeAspect="1"/>
            </p:cNvGrpSpPr>
            <p:nvPr/>
          </p:nvGrpSpPr>
          <p:grpSpPr>
            <a:xfrm>
              <a:off x="4658986" y="6432316"/>
              <a:ext cx="787928" cy="778414"/>
              <a:chOff x="2632787" y="1629410"/>
              <a:chExt cx="1817884" cy="1795938"/>
            </a:xfrm>
          </p:grpSpPr>
          <p:sp>
            <p:nvSpPr>
              <p:cNvPr id="158" name="Chord 15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Chord 15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7" name="Picture 156" descr="icons-0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87600" y="6548882"/>
              <a:ext cx="336312" cy="539259"/>
            </a:xfrm>
            <a:prstGeom prst="rect">
              <a:avLst/>
            </a:prstGeom>
          </p:spPr>
        </p:pic>
      </p:grpSp>
      <p:grpSp>
        <p:nvGrpSpPr>
          <p:cNvPr id="9" name="Group 8"/>
          <p:cNvGrpSpPr/>
          <p:nvPr/>
        </p:nvGrpSpPr>
        <p:grpSpPr>
          <a:xfrm>
            <a:off x="3047045" y="6448766"/>
            <a:ext cx="787928" cy="778414"/>
            <a:chOff x="3010581" y="6448766"/>
            <a:chExt cx="787928" cy="778414"/>
          </a:xfrm>
        </p:grpSpPr>
        <p:grpSp>
          <p:nvGrpSpPr>
            <p:cNvPr id="145" name="Group 144"/>
            <p:cNvGrpSpPr>
              <a:grpSpLocks noChangeAspect="1"/>
            </p:cNvGrpSpPr>
            <p:nvPr/>
          </p:nvGrpSpPr>
          <p:grpSpPr>
            <a:xfrm>
              <a:off x="3010581" y="6448766"/>
              <a:ext cx="787928" cy="778414"/>
              <a:chOff x="2632787" y="1629410"/>
              <a:chExt cx="1817884" cy="1795938"/>
            </a:xfrm>
          </p:grpSpPr>
          <p:sp>
            <p:nvSpPr>
              <p:cNvPr id="146" name="Chord 14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Chord 14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0" name="Picture 159" descr="icons-13.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55156" y="6644429"/>
              <a:ext cx="449083" cy="361841"/>
            </a:xfrm>
            <a:prstGeom prst="rect">
              <a:avLst/>
            </a:prstGeom>
          </p:spPr>
        </p:pic>
      </p:grpSp>
      <p:sp>
        <p:nvSpPr>
          <p:cNvPr id="162" name="Rectangle 161"/>
          <p:cNvSpPr/>
          <p:nvPr/>
        </p:nvSpPr>
        <p:spPr>
          <a:xfrm>
            <a:off x="1427355" y="7278485"/>
            <a:ext cx="1252447" cy="1477328"/>
          </a:xfrm>
          <a:prstGeom prst="rect">
            <a:avLst/>
          </a:prstGeom>
        </p:spPr>
        <p:txBody>
          <a:bodyPr wrap="square" lIns="45720" tIns="91440" rIns="45720" bIns="91440">
            <a:spAutoFit/>
          </a:bodyPr>
          <a:lstStyle/>
          <a:p>
            <a:pPr algn="ctr" defTabSz="685891" fontAlgn="auto">
              <a:spcBef>
                <a:spcPts val="0"/>
              </a:spcBef>
              <a:spcAft>
                <a:spcPts val="300"/>
              </a:spcAft>
              <a:buSzPct val="80000"/>
            </a:pPr>
            <a:r>
              <a:rPr lang="fr-FR" sz="1200" dirty="0">
                <a:solidFill>
                  <a:schemeClr val="accent1"/>
                </a:solidFill>
                <a:latin typeface="Arial"/>
              </a:rPr>
              <a:t>Disponible en anglais, arabe, chinois (simplifié), espagnol, français, portugais, russe</a:t>
            </a:r>
          </a:p>
        </p:txBody>
      </p:sp>
      <p:grpSp>
        <p:nvGrpSpPr>
          <p:cNvPr id="8" name="Group 7"/>
          <p:cNvGrpSpPr/>
          <p:nvPr/>
        </p:nvGrpSpPr>
        <p:grpSpPr>
          <a:xfrm>
            <a:off x="1639500" y="6448766"/>
            <a:ext cx="787928" cy="778414"/>
            <a:chOff x="1212685" y="6448766"/>
            <a:chExt cx="787928" cy="778414"/>
          </a:xfrm>
        </p:grpSpPr>
        <p:grpSp>
          <p:nvGrpSpPr>
            <p:cNvPr id="163" name="Group 162"/>
            <p:cNvGrpSpPr>
              <a:grpSpLocks noChangeAspect="1"/>
            </p:cNvGrpSpPr>
            <p:nvPr/>
          </p:nvGrpSpPr>
          <p:grpSpPr>
            <a:xfrm>
              <a:off x="1212685" y="6448766"/>
              <a:ext cx="787928" cy="778414"/>
              <a:chOff x="2632787" y="1629410"/>
              <a:chExt cx="1817884" cy="1795938"/>
            </a:xfrm>
          </p:grpSpPr>
          <p:sp>
            <p:nvSpPr>
              <p:cNvPr id="165" name="Chord 164"/>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Chord 165"/>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4" name="Picture 16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460899" y="6612151"/>
              <a:ext cx="307097" cy="501514"/>
            </a:xfrm>
            <a:prstGeom prst="rect">
              <a:avLst/>
            </a:prstGeom>
          </p:spPr>
        </p:pic>
      </p:grpSp>
      <p:grpSp>
        <p:nvGrpSpPr>
          <p:cNvPr id="11" name="Group 10"/>
          <p:cNvGrpSpPr/>
          <p:nvPr/>
        </p:nvGrpSpPr>
        <p:grpSpPr>
          <a:xfrm>
            <a:off x="5862136" y="6448766"/>
            <a:ext cx="787928" cy="778414"/>
            <a:chOff x="6408543" y="6448766"/>
            <a:chExt cx="787928" cy="778414"/>
          </a:xfrm>
        </p:grpSpPr>
        <p:grpSp>
          <p:nvGrpSpPr>
            <p:cNvPr id="148" name="Group 147"/>
            <p:cNvGrpSpPr>
              <a:grpSpLocks noChangeAspect="1"/>
            </p:cNvGrpSpPr>
            <p:nvPr/>
          </p:nvGrpSpPr>
          <p:grpSpPr>
            <a:xfrm>
              <a:off x="6408543" y="6448766"/>
              <a:ext cx="787928" cy="778414"/>
              <a:chOff x="2632787" y="1629410"/>
              <a:chExt cx="1817884" cy="1795938"/>
            </a:xfrm>
          </p:grpSpPr>
          <p:sp>
            <p:nvSpPr>
              <p:cNvPr id="149" name="Chord 148"/>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Chord 149"/>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7" name="Picture 166" descr="icons-02.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52705" y="6595583"/>
              <a:ext cx="325353" cy="462211"/>
            </a:xfrm>
            <a:prstGeom prst="rect">
              <a:avLst/>
            </a:prstGeom>
          </p:spPr>
        </p:pic>
      </p:grpSp>
      <p:sp>
        <p:nvSpPr>
          <p:cNvPr id="39" name="TextBox 38"/>
          <p:cNvSpPr txBox="1"/>
          <p:nvPr/>
        </p:nvSpPr>
        <p:spPr>
          <a:xfrm>
            <a:off x="302423" y="852050"/>
            <a:ext cx="312906" cy="369332"/>
          </a:xfrm>
          <a:prstGeom prst="rect">
            <a:avLst/>
          </a:prstGeom>
          <a:noFill/>
        </p:spPr>
        <p:txBody>
          <a:bodyPr wrap="none" rtlCol="0">
            <a:spAutoFit/>
          </a:bodyPr>
          <a:lstStyle/>
          <a:p>
            <a:r>
              <a:rPr lang="fr-FR" dirty="0">
                <a:solidFill>
                  <a:schemeClr val="accent1"/>
                </a:solidFill>
              </a:rPr>
              <a:t>3</a:t>
            </a:r>
          </a:p>
        </p:txBody>
      </p:sp>
      <p:sp>
        <p:nvSpPr>
          <p:cNvPr id="40" name="Oval 39"/>
          <p:cNvSpPr/>
          <p:nvPr/>
        </p:nvSpPr>
        <p:spPr>
          <a:xfrm>
            <a:off x="292591" y="885216"/>
            <a:ext cx="312906" cy="31290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209673249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a:ext>
            </a:extLst>
          </a:blip>
          <a:stretch>
            <a:fillRect/>
          </a:stretch>
        </p:blipFill>
        <p:spPr>
          <a:xfrm>
            <a:off x="1" y="-8164"/>
            <a:ext cx="6858000" cy="526442"/>
          </a:xfrm>
          <a:prstGeom prst="rect">
            <a:avLst/>
          </a:prstGeom>
        </p:spPr>
      </p:pic>
      <p:sp>
        <p:nvSpPr>
          <p:cNvPr id="3" name="Rectangle 2"/>
          <p:cNvSpPr/>
          <p:nvPr/>
        </p:nvSpPr>
        <p:spPr>
          <a:xfrm>
            <a:off x="0" y="1579243"/>
            <a:ext cx="6858000" cy="3099056"/>
          </a:xfrm>
          <a:prstGeom prst="rect">
            <a:avLst/>
          </a:prstGeom>
          <a:solidFill>
            <a:srgbClr val="0050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p:cNvSpPr/>
          <p:nvPr/>
        </p:nvSpPr>
        <p:spPr>
          <a:xfrm>
            <a:off x="221443" y="1701114"/>
            <a:ext cx="6282506" cy="2839688"/>
          </a:xfrm>
          <a:prstGeom prst="rect">
            <a:avLst/>
          </a:prstGeom>
        </p:spPr>
        <p:txBody>
          <a:bodyPr wrap="square">
            <a:spAutoFit/>
          </a:bodyPr>
          <a:lstStyle/>
          <a:p>
            <a:pPr>
              <a:lnSpc>
                <a:spcPct val="110000"/>
              </a:lnSpc>
            </a:pPr>
            <a:r>
              <a:rPr lang="fr-FR" sz="900" dirty="0">
                <a:solidFill>
                  <a:schemeClr val="bg1"/>
                </a:solidFill>
              </a:rPr>
              <a:t>Les formations Networking </a:t>
            </a:r>
            <a:r>
              <a:rPr lang="fr-FR" sz="900" dirty="0" err="1">
                <a:solidFill>
                  <a:schemeClr val="bg1"/>
                </a:solidFill>
              </a:rPr>
              <a:t>Academy</a:t>
            </a:r>
            <a:r>
              <a:rPr lang="fr-FR" sz="900" dirty="0">
                <a:solidFill>
                  <a:schemeClr val="bg1"/>
                </a:solidFill>
              </a:rPr>
              <a:t> se divisent en plusieurs catégories selon les résultats souhaités, notamment :</a:t>
            </a:r>
            <a:br>
              <a:rPr lang="fr-FR" sz="900" dirty="0">
                <a:solidFill>
                  <a:schemeClr val="bg1"/>
                </a:solidFill>
              </a:rPr>
            </a:br>
            <a:endParaRPr lang="fr-FR" sz="500" dirty="0">
              <a:solidFill>
                <a:schemeClr val="bg1"/>
              </a:solidFill>
              <a:ea typeface="Arial" charset="0"/>
              <a:cs typeface="Calibri" charset="0"/>
            </a:endParaRPr>
          </a:p>
          <a:p>
            <a:pPr marL="171450" indent="-171450">
              <a:lnSpc>
                <a:spcPct val="110000"/>
              </a:lnSpc>
              <a:buFont typeface="Arial" charset="0"/>
              <a:buChar char="•"/>
            </a:pPr>
            <a:r>
              <a:rPr lang="fr-FR" sz="900" dirty="0">
                <a:solidFill>
                  <a:schemeClr val="bg1"/>
                </a:solidFill>
              </a:rPr>
              <a:t>Les offres de la catégorie </a:t>
            </a:r>
            <a:r>
              <a:rPr lang="fr-FR" sz="900" b="1" dirty="0" err="1">
                <a:solidFill>
                  <a:schemeClr val="bg1"/>
                </a:solidFill>
              </a:rPr>
              <a:t>Exploratory</a:t>
            </a:r>
            <a:r>
              <a:rPr lang="fr-FR" sz="900" dirty="0">
                <a:solidFill>
                  <a:schemeClr val="bg1"/>
                </a:solidFill>
              </a:rPr>
              <a:t> (Exploration) se penchent sur la présentation de nouvelles idées et sur l'explication des concepts de base pour mettre en avant l'étendue des compétences à acquérir, dans l'optique d'encourager les élèves à envisager une carrière dans un domaine technologique particulier ou dans un type spécifique d'entreprise technologique.</a:t>
            </a:r>
          </a:p>
          <a:p>
            <a:pPr marL="171450" indent="-171450">
              <a:lnSpc>
                <a:spcPct val="110000"/>
              </a:lnSpc>
              <a:buFont typeface="Arial" charset="0"/>
              <a:buChar char="•"/>
            </a:pPr>
            <a:r>
              <a:rPr lang="fr-FR" sz="900" dirty="0">
                <a:solidFill>
                  <a:schemeClr val="bg1"/>
                </a:solidFill>
              </a:rPr>
              <a:t>Les offres de la catégorie </a:t>
            </a:r>
            <a:r>
              <a:rPr lang="fr-FR" sz="900" b="1" dirty="0" err="1">
                <a:solidFill>
                  <a:schemeClr val="bg1"/>
                </a:solidFill>
              </a:rPr>
              <a:t>Foundational</a:t>
            </a:r>
            <a:r>
              <a:rPr lang="fr-FR" sz="900" dirty="0">
                <a:solidFill>
                  <a:schemeClr val="bg1"/>
                </a:solidFill>
              </a:rPr>
              <a:t> (Principes fondamentaux) développent l'étendue des connaissances conceptuelles et des compétences de base des élèves de niveau débutant et intermédiaire afin de leur permettre de choisir un ou deux domaines de spécialisation.</a:t>
            </a:r>
          </a:p>
          <a:p>
            <a:pPr marL="171450" indent="-171450">
              <a:lnSpc>
                <a:spcPct val="110000"/>
              </a:lnSpc>
              <a:buFont typeface="Arial" charset="0"/>
              <a:buChar char="•"/>
            </a:pPr>
            <a:r>
              <a:rPr lang="fr-FR" sz="900" dirty="0">
                <a:solidFill>
                  <a:schemeClr val="bg1"/>
                </a:solidFill>
              </a:rPr>
              <a:t>Les offres </a:t>
            </a:r>
            <a:r>
              <a:rPr lang="fr-FR" sz="900" b="1" dirty="0" err="1">
                <a:solidFill>
                  <a:schemeClr val="bg1"/>
                </a:solidFill>
              </a:rPr>
              <a:t>Career-Ready</a:t>
            </a:r>
            <a:r>
              <a:rPr lang="fr-FR" sz="900" dirty="0">
                <a:solidFill>
                  <a:schemeClr val="bg1"/>
                </a:solidFill>
              </a:rPr>
              <a:t> (Lancement de carrière) permettent aux élèves d'approfondir les compétences nécessaires pour se préparer à endosser leur premier emploi ou à se spécialiser à l'aide de cycles répétitifs d'apprentissage et de mise en application à chaque leçon.</a:t>
            </a:r>
          </a:p>
          <a:p>
            <a:pPr marL="171450" indent="-171450">
              <a:lnSpc>
                <a:spcPct val="110000"/>
              </a:lnSpc>
              <a:buFont typeface="Arial" charset="0"/>
              <a:buChar char="•"/>
            </a:pPr>
            <a:r>
              <a:rPr lang="fr-FR" sz="900" dirty="0">
                <a:solidFill>
                  <a:schemeClr val="bg1"/>
                </a:solidFill>
              </a:rPr>
              <a:t>Les expériences </a:t>
            </a:r>
            <a:r>
              <a:rPr lang="fr-FR" sz="900" b="1" dirty="0" err="1">
                <a:solidFill>
                  <a:schemeClr val="bg1"/>
                </a:solidFill>
              </a:rPr>
              <a:t>Collaborate</a:t>
            </a:r>
            <a:r>
              <a:rPr lang="fr-FR" sz="900" b="1" dirty="0">
                <a:solidFill>
                  <a:schemeClr val="bg1"/>
                </a:solidFill>
              </a:rPr>
              <a:t> for Impact</a:t>
            </a:r>
            <a:r>
              <a:rPr lang="fr-FR" sz="900" dirty="0">
                <a:solidFill>
                  <a:schemeClr val="bg1"/>
                </a:solidFill>
              </a:rPr>
              <a:t> (Collaborer pour optimiser les résultats) sont des points de contrôle dans le cadre des offres </a:t>
            </a:r>
            <a:r>
              <a:rPr lang="fr-FR" sz="900" dirty="0" err="1">
                <a:solidFill>
                  <a:schemeClr val="bg1"/>
                </a:solidFill>
              </a:rPr>
              <a:t>Foundational</a:t>
            </a:r>
            <a:r>
              <a:rPr lang="fr-FR" sz="900" dirty="0">
                <a:solidFill>
                  <a:schemeClr val="bg1"/>
                </a:solidFill>
              </a:rPr>
              <a:t> et </a:t>
            </a:r>
            <a:r>
              <a:rPr lang="fr-FR" sz="900" dirty="0" err="1">
                <a:solidFill>
                  <a:schemeClr val="bg1"/>
                </a:solidFill>
              </a:rPr>
              <a:t>Career-Ready</a:t>
            </a:r>
            <a:r>
              <a:rPr lang="fr-FR" sz="900" dirty="0">
                <a:solidFill>
                  <a:schemeClr val="bg1"/>
                </a:solidFill>
              </a:rPr>
              <a:t>. Il s'agit également d'offres et d'événements indépendants qui permettent de synthétiser toutes les connaissances acquises jusqu'à présent en mettant l'accent sur la résolution des problèmes.</a:t>
            </a:r>
            <a:br>
              <a:rPr lang="fr-FR" sz="900" dirty="0">
                <a:solidFill>
                  <a:schemeClr val="bg1"/>
                </a:solidFill>
              </a:rPr>
            </a:br>
            <a:endParaRPr lang="fr-FR" sz="500" dirty="0">
              <a:solidFill>
                <a:schemeClr val="bg1"/>
              </a:solidFill>
              <a:ea typeface="Arial" charset="0"/>
              <a:cs typeface="Calibri" charset="0"/>
            </a:endParaRPr>
          </a:p>
          <a:p>
            <a:pPr>
              <a:lnSpc>
                <a:spcPct val="110000"/>
              </a:lnSpc>
            </a:pPr>
            <a:r>
              <a:rPr lang="fr-FR" sz="900" dirty="0">
                <a:solidFill>
                  <a:schemeClr val="bg1"/>
                </a:solidFill>
              </a:rPr>
              <a:t>L'ensemble des formations proposées mettent l'accent sur la préparation de certifications reconnues par le secteur qui permettent de bénéficier d'un plus grand nombre d'opportunités professionnelles. </a:t>
            </a:r>
            <a:endParaRPr lang="fr-FR" sz="900" dirty="0">
              <a:solidFill>
                <a:schemeClr val="bg1"/>
              </a:solidFill>
              <a:ea typeface="Arial" charset="0"/>
              <a:cs typeface="Calibri" charset="0"/>
            </a:endParaRPr>
          </a:p>
        </p:txBody>
      </p:sp>
      <p:sp>
        <p:nvSpPr>
          <p:cNvPr id="6" name="Rectangle 5"/>
          <p:cNvSpPr/>
          <p:nvPr/>
        </p:nvSpPr>
        <p:spPr>
          <a:xfrm>
            <a:off x="121920" y="864095"/>
            <a:ext cx="6736080" cy="461665"/>
          </a:xfrm>
          <a:prstGeom prst="rect">
            <a:avLst/>
          </a:prstGeom>
        </p:spPr>
        <p:txBody>
          <a:bodyPr wrap="square">
            <a:spAutoFit/>
          </a:bodyPr>
          <a:lstStyle/>
          <a:p>
            <a:r>
              <a:rPr lang="fr-FR" sz="2400" dirty="0">
                <a:solidFill>
                  <a:srgbClr val="005073"/>
                </a:solidFill>
              </a:rPr>
              <a:t>Les formations Networking Academy</a:t>
            </a:r>
            <a:endParaRPr lang="fr-FR" sz="2400" dirty="0"/>
          </a:p>
        </p:txBody>
      </p:sp>
      <p:pic>
        <p:nvPicPr>
          <p:cNvPr id="8" name="Picture 7"/>
          <p:cNvPicPr>
            <a:picLocks noChangeAspect="1"/>
          </p:cNvPicPr>
          <p:nvPr/>
        </p:nvPicPr>
        <p:blipFill>
          <a:blip r:embed="rId4"/>
          <a:stretch>
            <a:fillRect/>
          </a:stretch>
        </p:blipFill>
        <p:spPr>
          <a:xfrm>
            <a:off x="18558" y="4931782"/>
            <a:ext cx="6837055" cy="3936796"/>
          </a:xfrm>
          <a:prstGeom prst="rect">
            <a:avLst/>
          </a:prstGeom>
        </p:spPr>
      </p:pic>
    </p:spTree>
    <p:extLst>
      <p:ext uri="{BB962C8B-B14F-4D97-AF65-F5344CB8AC3E}">
        <p14:creationId xmlns:p14="http://schemas.microsoft.com/office/powerpoint/2010/main" val="140150502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18" y="2804923"/>
            <a:ext cx="6863498" cy="2701601"/>
            <a:chOff x="9940" y="2804923"/>
            <a:chExt cx="6863498" cy="2701601"/>
          </a:xfrm>
        </p:grpSpPr>
        <p:pic>
          <p:nvPicPr>
            <p:cNvPr id="32" name="Picture 31"/>
            <p:cNvPicPr/>
            <p:nvPr/>
          </p:nvPicPr>
          <p:blipFill rotWithShape="1">
            <a:blip r:embed="rId3" cstate="print">
              <a:extLst>
                <a:ext uri="{28A0092B-C50C-407E-A947-70E740481C1C}">
                  <a14:useLocalDpi xmlns:a14="http://schemas.microsoft.com/office/drawing/2010/main"/>
                </a:ext>
              </a:extLst>
            </a:blip>
            <a:srcRect/>
            <a:stretch/>
          </p:blipFill>
          <p:spPr>
            <a:xfrm>
              <a:off x="9940" y="2804923"/>
              <a:ext cx="6863498" cy="2701601"/>
            </a:xfrm>
            <a:prstGeom prst="rect">
              <a:avLst/>
            </a:prstGeom>
          </p:spPr>
        </p:pic>
        <p:pic>
          <p:nvPicPr>
            <p:cNvPr id="33" name="Picture 32"/>
            <p:cNvPicPr/>
            <p:nvPr/>
          </p:nvPicPr>
          <p:blipFill rotWithShape="1">
            <a:blip r:embed="rId4" cstate="print">
              <a:extLst>
                <a:ext uri="{28A0092B-C50C-407E-A947-70E740481C1C}">
                  <a14:useLocalDpi xmlns:a14="http://schemas.microsoft.com/office/drawing/2010/main"/>
                </a:ext>
              </a:extLst>
            </a:blip>
            <a:srcRect/>
            <a:stretch/>
          </p:blipFill>
          <p:spPr>
            <a:xfrm>
              <a:off x="5036794" y="3218204"/>
              <a:ext cx="1827398" cy="2262490"/>
            </a:xfrm>
            <a:prstGeom prst="rect">
              <a:avLst/>
            </a:prstGeom>
          </p:spPr>
        </p:pic>
      </p:grpSp>
      <p:sp>
        <p:nvSpPr>
          <p:cNvPr id="18" name="TextBox 17"/>
          <p:cNvSpPr txBox="1"/>
          <p:nvPr/>
        </p:nvSpPr>
        <p:spPr>
          <a:xfrm>
            <a:off x="1245105" y="3532425"/>
            <a:ext cx="4478228" cy="646331"/>
          </a:xfrm>
          <a:prstGeom prst="rect">
            <a:avLst/>
          </a:prstGeom>
          <a:noFill/>
        </p:spPr>
        <p:txBody>
          <a:bodyPr wrap="square" rtlCol="0">
            <a:noAutofit/>
          </a:bodyPr>
          <a:lstStyle/>
          <a:p>
            <a:pPr algn="ctr"/>
            <a:r>
              <a:rPr lang="fr-FR" sz="3600" dirty="0">
                <a:solidFill>
                  <a:schemeClr val="bg1"/>
                </a:solidFill>
              </a:rPr>
              <a:t>Cours sur le domaine des réseaux</a:t>
            </a:r>
          </a:p>
        </p:txBody>
      </p:sp>
      <p:grpSp>
        <p:nvGrpSpPr>
          <p:cNvPr id="19" name="Group 18"/>
          <p:cNvGrpSpPr>
            <a:grpSpLocks noChangeAspect="1"/>
          </p:cNvGrpSpPr>
          <p:nvPr/>
        </p:nvGrpSpPr>
        <p:grpSpPr>
          <a:xfrm>
            <a:off x="2827377" y="2211245"/>
            <a:ext cx="1203246" cy="1188720"/>
            <a:chOff x="303471" y="6048636"/>
            <a:chExt cx="202093" cy="199653"/>
          </a:xfrm>
        </p:grpSpPr>
        <p:grpSp>
          <p:nvGrpSpPr>
            <p:cNvPr id="20" name="Group 19"/>
            <p:cNvGrpSpPr>
              <a:grpSpLocks noChangeAspect="1"/>
            </p:cNvGrpSpPr>
            <p:nvPr/>
          </p:nvGrpSpPr>
          <p:grpSpPr>
            <a:xfrm>
              <a:off x="303471" y="6048636"/>
              <a:ext cx="202093" cy="199653"/>
              <a:chOff x="2632787" y="1629410"/>
              <a:chExt cx="1817884" cy="1795938"/>
            </a:xfrm>
          </p:grpSpPr>
          <p:sp>
            <p:nvSpPr>
              <p:cNvPr id="30" name="Chord 29"/>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1" name="Chord 30"/>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21" name="Group 20"/>
            <p:cNvGrpSpPr>
              <a:grpSpLocks noChangeAspect="1"/>
            </p:cNvGrpSpPr>
            <p:nvPr/>
          </p:nvGrpSpPr>
          <p:grpSpPr>
            <a:xfrm>
              <a:off x="323459" y="6089642"/>
              <a:ext cx="163544" cy="128119"/>
              <a:chOff x="-752475" y="1824038"/>
              <a:chExt cx="439737" cy="344488"/>
            </a:xfrm>
          </p:grpSpPr>
          <p:sp>
            <p:nvSpPr>
              <p:cNvPr id="22" name="Oval 21"/>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3" name="Freeform 22"/>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4" name="Freeform 23"/>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5" name="Freeform 24"/>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6" name="Freeform 25"/>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7" name="Freeform 26"/>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8" name="Freeform 27"/>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29" name="Freeform 28"/>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03275737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5946" y="2052305"/>
            <a:ext cx="2908089" cy="4956317"/>
          </a:xfrm>
          <a:prstGeom prst="rect">
            <a:avLst/>
          </a:prstGeom>
        </p:spPr>
      </p:pic>
      <p:sp>
        <p:nvSpPr>
          <p:cNvPr id="312" name="Rectangle 311"/>
          <p:cNvSpPr/>
          <p:nvPr/>
        </p:nvSpPr>
        <p:spPr>
          <a:xfrm>
            <a:off x="0" y="7346459"/>
            <a:ext cx="6858000" cy="17906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Chord 313"/>
          <p:cNvSpPr/>
          <p:nvPr/>
        </p:nvSpPr>
        <p:spPr>
          <a:xfrm>
            <a:off x="3024154" y="7001321"/>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hord 314"/>
          <p:cNvSpPr/>
          <p:nvPr/>
        </p:nvSpPr>
        <p:spPr>
          <a:xfrm rot="10800000">
            <a:off x="3015213" y="7000553"/>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6" name="Picture 31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0228" y="7060482"/>
            <a:ext cx="355938" cy="505663"/>
          </a:xfrm>
          <a:prstGeom prst="rect">
            <a:avLst/>
          </a:prstGeom>
        </p:spPr>
      </p:pic>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a:lnSpc>
                <a:spcPct val="115000"/>
              </a:lnSpc>
              <a:spcBef>
                <a:spcPts val="5"/>
              </a:spcBef>
              <a:spcAft>
                <a:spcPts val="0"/>
              </a:spcAft>
            </a:pPr>
            <a:r>
              <a:rPr lang="fr-FR" sz="2000" dirty="0">
                <a:solidFill>
                  <a:schemeClr val="bg1"/>
                </a:solidFill>
                <a:effectLst/>
                <a:latin typeface="Arial" charset="0"/>
              </a:rPr>
              <a:t>Networking Essentials</a:t>
            </a:r>
            <a:endParaRPr lang="fr-FR" sz="1200" dirty="0">
              <a:solidFill>
                <a:schemeClr val="bg1"/>
              </a:solidFill>
              <a:effectLst/>
              <a:latin typeface="Arial" charset="0"/>
              <a:ea typeface="Arial" charset="0"/>
              <a:cs typeface="Times New Roman" charset="0"/>
            </a:endParaRPr>
          </a:p>
        </p:txBody>
      </p:sp>
      <p:sp>
        <p:nvSpPr>
          <p:cNvPr id="8" name="TextBox 7"/>
          <p:cNvSpPr txBox="1"/>
          <p:nvPr/>
        </p:nvSpPr>
        <p:spPr>
          <a:xfrm>
            <a:off x="5795054" y="1538365"/>
            <a:ext cx="582211" cy="230832"/>
          </a:xfrm>
          <a:prstGeom prst="rect">
            <a:avLst/>
          </a:prstGeom>
          <a:noFill/>
        </p:spPr>
        <p:txBody>
          <a:bodyPr wrap="none" rtlCol="0">
            <a:spAutoFit/>
          </a:bodyPr>
          <a:lstStyle/>
          <a:p>
            <a:pPr algn="ctr"/>
            <a:r>
              <a:rPr lang="fr-FR" sz="900" dirty="0">
                <a:solidFill>
                  <a:schemeClr val="bg1"/>
                </a:solidFill>
              </a:rPr>
              <a:t>Réseau</a:t>
            </a: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Rectangle 272"/>
          <p:cNvSpPr/>
          <p:nvPr/>
        </p:nvSpPr>
        <p:spPr>
          <a:xfrm>
            <a:off x="145813" y="5606627"/>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3068736" y="5606627"/>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p:cNvSpPr txBox="1"/>
          <p:nvPr/>
        </p:nvSpPr>
        <p:spPr>
          <a:xfrm>
            <a:off x="298562" y="2102959"/>
            <a:ext cx="1925527" cy="307777"/>
          </a:xfrm>
          <a:prstGeom prst="rect">
            <a:avLst/>
          </a:prstGeom>
          <a:noFill/>
        </p:spPr>
        <p:txBody>
          <a:bodyPr wrap="none" rtlCol="0" anchor="ctr">
            <a:spAutoFit/>
          </a:bodyPr>
          <a:lstStyle/>
          <a:p>
            <a:r>
              <a:rPr lang="fr-FR" sz="1400" dirty="0"/>
              <a:t>Présentation du cours</a:t>
            </a:r>
          </a:p>
        </p:txBody>
      </p:sp>
      <p:sp>
        <p:nvSpPr>
          <p:cNvPr id="281" name="Rectangle 280"/>
          <p:cNvSpPr/>
          <p:nvPr/>
        </p:nvSpPr>
        <p:spPr>
          <a:xfrm>
            <a:off x="165361" y="3842423"/>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Isosceles Triangle 33"/>
          <p:cNvSpPr/>
          <p:nvPr/>
        </p:nvSpPr>
        <p:spPr>
          <a:xfrm rot="5400000">
            <a:off x="63365" y="390857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087644" y="3842423"/>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6" name="TextBox 285"/>
          <p:cNvSpPr txBox="1"/>
          <p:nvPr/>
        </p:nvSpPr>
        <p:spPr>
          <a:xfrm>
            <a:off x="298562" y="3846892"/>
            <a:ext cx="1027782" cy="307777"/>
          </a:xfrm>
          <a:prstGeom prst="rect">
            <a:avLst/>
          </a:prstGeom>
          <a:noFill/>
        </p:spPr>
        <p:txBody>
          <a:bodyPr wrap="none" rtlCol="0" anchor="ctr">
            <a:spAutoFit/>
          </a:bodyPr>
          <a:lstStyle/>
          <a:p>
            <a:r>
              <a:rPr lang="fr-FR" sz="1400" dirty="0">
                <a:solidFill>
                  <a:srgbClr val="FFFFFF"/>
                </a:solidFill>
              </a:rPr>
              <a:t>Avantages</a:t>
            </a:r>
          </a:p>
        </p:txBody>
      </p:sp>
      <p:sp>
        <p:nvSpPr>
          <p:cNvPr id="288" name="Isosceles Triangle 40"/>
          <p:cNvSpPr/>
          <p:nvPr/>
        </p:nvSpPr>
        <p:spPr>
          <a:xfrm rot="5400000">
            <a:off x="43818" y="567277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298562" y="5611095"/>
            <a:ext cx="1944763" cy="307777"/>
          </a:xfrm>
          <a:prstGeom prst="rect">
            <a:avLst/>
          </a:prstGeom>
          <a:noFill/>
        </p:spPr>
        <p:txBody>
          <a:bodyPr wrap="none" rtlCol="0" anchor="ctr">
            <a:spAutoFit/>
          </a:bodyPr>
          <a:lstStyle/>
          <a:p>
            <a:r>
              <a:rPr lang="fr-FR" sz="1400" dirty="0">
                <a:solidFill>
                  <a:srgbClr val="FFFFFF"/>
                </a:solidFill>
              </a:rPr>
              <a:t>Supports de formation</a:t>
            </a:r>
          </a:p>
        </p:txBody>
      </p:sp>
      <p:sp>
        <p:nvSpPr>
          <p:cNvPr id="317" name="TextBox 316"/>
          <p:cNvSpPr txBox="1"/>
          <p:nvPr/>
        </p:nvSpPr>
        <p:spPr>
          <a:xfrm>
            <a:off x="421154" y="1418193"/>
            <a:ext cx="851515" cy="230832"/>
          </a:xfrm>
          <a:prstGeom prst="rect">
            <a:avLst/>
          </a:prstGeom>
          <a:noFill/>
        </p:spPr>
        <p:txBody>
          <a:bodyPr wrap="none" rtlCol="0">
            <a:spAutoFit/>
          </a:bodyPr>
          <a:lstStyle/>
          <a:p>
            <a:r>
              <a:rPr lang="fr-FR" sz="900" dirty="0" err="1">
                <a:solidFill>
                  <a:schemeClr val="bg1"/>
                </a:solidFill>
              </a:rPr>
              <a:t>Foundational</a:t>
            </a:r>
            <a:endParaRPr lang="fr-FR" sz="900" dirty="0">
              <a:solidFill>
                <a:schemeClr val="bg1"/>
              </a:solidFill>
            </a:endParaRPr>
          </a:p>
        </p:txBody>
      </p:sp>
      <p:sp>
        <p:nvSpPr>
          <p:cNvPr id="70" name="TextBox 69"/>
          <p:cNvSpPr txBox="1"/>
          <p:nvPr/>
        </p:nvSpPr>
        <p:spPr>
          <a:xfrm>
            <a:off x="410242" y="2502814"/>
            <a:ext cx="2487168" cy="1259319"/>
          </a:xfrm>
          <a:prstGeom prst="rect">
            <a:avLst/>
          </a:prstGeom>
          <a:noFill/>
        </p:spPr>
        <p:txBody>
          <a:bodyPr wrap="square" lIns="0" tIns="0" rIns="0" bIns="0" rtlCol="0">
            <a:spAutoFit/>
          </a:bodyPr>
          <a:lstStyle/>
          <a:p>
            <a:pPr>
              <a:spcAft>
                <a:spcPts val="700"/>
              </a:spcAft>
            </a:pPr>
            <a:r>
              <a:rPr lang="fr-FR" sz="950" dirty="0"/>
              <a:t>Networking Essentials couvre le domaine des réseaux dans les environnements que les élèves sont susceptibles de rencontrer au quotidien, y compris dans des petites entreprises ou dans des bureaux à domicile. </a:t>
            </a:r>
          </a:p>
          <a:p>
            <a:pPr>
              <a:spcAft>
                <a:spcPts val="700"/>
              </a:spcAft>
            </a:pPr>
            <a:r>
              <a:rPr lang="fr-FR" sz="950" dirty="0"/>
              <a:t>Ce cours propose des travaux pratiques sur des équipements physiques et des activités de simulation dans Packet Tracer.</a:t>
            </a:r>
          </a:p>
        </p:txBody>
      </p:sp>
      <p:sp>
        <p:nvSpPr>
          <p:cNvPr id="71" name="TextBox 70"/>
          <p:cNvSpPr txBox="1"/>
          <p:nvPr/>
        </p:nvSpPr>
        <p:spPr>
          <a:xfrm>
            <a:off x="417365" y="4214607"/>
            <a:ext cx="2487168" cy="1315745"/>
          </a:xfrm>
          <a:prstGeom prst="rect">
            <a:avLst/>
          </a:prstGeom>
          <a:noFill/>
        </p:spPr>
        <p:txBody>
          <a:bodyPr wrap="square" lIns="0" tIns="0" rIns="0" bIns="0" rtlCol="0">
            <a:spAutoFit/>
          </a:bodyPr>
          <a:lstStyle/>
          <a:p>
            <a:pPr>
              <a:spcAft>
                <a:spcPts val="700"/>
              </a:spcAft>
            </a:pPr>
            <a:r>
              <a:rPr lang="fr-FR" sz="950" dirty="0"/>
              <a:t>Ce cours enseigne les compétences nécessaires à l'obtention d'un poste d'installateur de réseau débutant pour bureaux à domicile et petites entreprises. Networking Essentials prépare les élèves au cursus CCNA R&amp;S. Ce cours peut également constituer une introduction utile à l'informatique et aux réseaux pour les étudiants d'autres domaines non liés à l'IT.</a:t>
            </a:r>
          </a:p>
        </p:txBody>
      </p:sp>
      <p:sp>
        <p:nvSpPr>
          <p:cNvPr id="73" name="TextBox 72"/>
          <p:cNvSpPr txBox="1"/>
          <p:nvPr/>
        </p:nvSpPr>
        <p:spPr>
          <a:xfrm>
            <a:off x="432968" y="6007641"/>
            <a:ext cx="2680017" cy="1188720"/>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fr-FR" sz="950" dirty="0"/>
              <a:t>9 chapitres</a:t>
            </a:r>
          </a:p>
          <a:p>
            <a:pPr marL="109728" indent="-109728">
              <a:spcBef>
                <a:spcPts val="400"/>
              </a:spcBef>
              <a:buSzPct val="80000"/>
              <a:buFont typeface="Arial"/>
              <a:buChar char="•"/>
            </a:pPr>
            <a:r>
              <a:rPr lang="fr-FR" sz="950" dirty="0"/>
              <a:t>21 ateliers pratiques</a:t>
            </a:r>
          </a:p>
          <a:p>
            <a:pPr marL="109728" indent="-109728">
              <a:spcBef>
                <a:spcPts val="400"/>
              </a:spcBef>
              <a:buSzPct val="80000"/>
              <a:buFont typeface="Arial"/>
              <a:buChar char="•"/>
            </a:pPr>
            <a:r>
              <a:rPr lang="fr-FR" sz="950" dirty="0"/>
              <a:t>17 exercices Cisco Packet Tracer</a:t>
            </a:r>
          </a:p>
          <a:p>
            <a:pPr marL="109728" indent="-109728">
              <a:spcBef>
                <a:spcPts val="400"/>
              </a:spcBef>
              <a:buSzPct val="80000"/>
              <a:buFont typeface="Arial"/>
              <a:buChar char="•"/>
            </a:pPr>
            <a:endParaRPr lang="fr-FR" sz="950" dirty="0"/>
          </a:p>
          <a:p>
            <a:pPr marL="109728" indent="-109728">
              <a:spcBef>
                <a:spcPts val="400"/>
              </a:spcBef>
              <a:buSzPct val="80000"/>
              <a:buFont typeface="Arial"/>
              <a:buChar char="•"/>
            </a:pPr>
            <a:endParaRPr lang="fr-FR" sz="950" dirty="0"/>
          </a:p>
          <a:p>
            <a:pPr marL="109728" indent="-109728">
              <a:spcBef>
                <a:spcPts val="400"/>
              </a:spcBef>
              <a:buSzPct val="80000"/>
              <a:buFont typeface="Arial"/>
              <a:buChar char="•"/>
            </a:pPr>
            <a:endParaRPr lang="fr-FR" sz="950" dirty="0"/>
          </a:p>
          <a:p>
            <a:pPr marL="109728" indent="-109728">
              <a:spcBef>
                <a:spcPts val="400"/>
              </a:spcBef>
              <a:buSzPct val="80000"/>
              <a:buFont typeface="Arial"/>
              <a:buChar char="•"/>
            </a:pPr>
            <a:r>
              <a:rPr lang="fr-FR" sz="950" dirty="0"/>
              <a:t>1 évaluation pratique en atelier</a:t>
            </a:r>
          </a:p>
          <a:p>
            <a:pPr marL="109728" indent="-109728">
              <a:spcBef>
                <a:spcPts val="400"/>
              </a:spcBef>
              <a:buSzPct val="80000"/>
              <a:buFont typeface="Arial"/>
              <a:buChar char="•"/>
            </a:pPr>
            <a:r>
              <a:rPr lang="fr-FR" sz="950" dirty="0"/>
              <a:t>9 examens (1 par chapitre), 1 examen de contrôle, 1 examen blanc final, 1 examen final</a:t>
            </a:r>
          </a:p>
        </p:txBody>
      </p:sp>
      <p:sp>
        <p:nvSpPr>
          <p:cNvPr id="74" name="TextBox 73"/>
          <p:cNvSpPr txBox="1"/>
          <p:nvPr/>
        </p:nvSpPr>
        <p:spPr>
          <a:xfrm>
            <a:off x="145813" y="7530121"/>
            <a:ext cx="2922924" cy="1523494"/>
          </a:xfrm>
          <a:prstGeom prst="rect">
            <a:avLst/>
          </a:prstGeom>
          <a:noFill/>
        </p:spPr>
        <p:txBody>
          <a:bodyPr wrap="square" rtlCol="0">
            <a:spAutoFit/>
          </a:bodyPr>
          <a:lstStyle/>
          <a:p>
            <a:pPr>
              <a:spcBef>
                <a:spcPts val="0"/>
              </a:spcBef>
              <a:spcAft>
                <a:spcPts val="300"/>
              </a:spcAft>
            </a:pPr>
            <a:r>
              <a:rPr lang="fr-FR" sz="950" b="1" dirty="0">
                <a:solidFill>
                  <a:schemeClr val="bg1"/>
                </a:solidFill>
              </a:rPr>
              <a:t>Public cible</a:t>
            </a:r>
            <a:r>
              <a:rPr lang="fr-FR" sz="950" dirty="0">
                <a:solidFill>
                  <a:schemeClr val="bg1"/>
                </a:solidFill>
              </a:rPr>
              <a:t> : élèves de l'enseignement secondaire et étudiants ayant effectué deux années d'université, étudiants dans d'autres domaines non liés à l'IT</a:t>
            </a:r>
          </a:p>
          <a:p>
            <a:pPr>
              <a:spcBef>
                <a:spcPts val="0"/>
              </a:spcBef>
              <a:spcAft>
                <a:spcPts val="300"/>
              </a:spcAft>
            </a:pPr>
            <a:r>
              <a:rPr lang="fr-FR" sz="950" b="1" dirty="0">
                <a:solidFill>
                  <a:schemeClr val="bg1"/>
                </a:solidFill>
              </a:rPr>
              <a:t>Connaissances préalables requises : </a:t>
            </a:r>
            <a:r>
              <a:rPr lang="fr-FR" sz="950" dirty="0">
                <a:solidFill>
                  <a:schemeClr val="bg1"/>
                </a:solidFill>
              </a:rPr>
              <a:t>aucune</a:t>
            </a:r>
          </a:p>
          <a:p>
            <a:pPr>
              <a:spcBef>
                <a:spcPts val="0"/>
              </a:spcBef>
              <a:spcAft>
                <a:spcPts val="300"/>
              </a:spcAft>
            </a:pPr>
            <a:r>
              <a:rPr lang="fr-FR" sz="950" b="1" dirty="0">
                <a:solidFill>
                  <a:schemeClr val="bg1"/>
                </a:solidFill>
              </a:rPr>
              <a:t>Formation requise pour les instructeurs :</a:t>
            </a:r>
            <a:r>
              <a:rPr lang="fr-FR" sz="950" dirty="0">
                <a:solidFill>
                  <a:schemeClr val="bg1"/>
                </a:solidFill>
              </a:rPr>
              <a:t> oui</a:t>
            </a:r>
          </a:p>
          <a:p>
            <a:pPr>
              <a:spcBef>
                <a:spcPts val="0"/>
              </a:spcBef>
              <a:spcAft>
                <a:spcPts val="300"/>
              </a:spcAft>
            </a:pPr>
            <a:r>
              <a:rPr lang="fr-FR" sz="950" b="1" dirty="0">
                <a:solidFill>
                  <a:schemeClr val="bg1"/>
                </a:solidFill>
              </a:rPr>
              <a:t>Langues : </a:t>
            </a:r>
            <a:r>
              <a:rPr lang="fr-FR" sz="950" dirty="0">
                <a:solidFill>
                  <a:schemeClr val="bg1"/>
                </a:solidFill>
              </a:rPr>
              <a:t>allemand, anglais, arabe, chinois (simplifié), espagnol, français, portugais (brésilien) et russe</a:t>
            </a:r>
          </a:p>
        </p:txBody>
      </p:sp>
      <p:sp>
        <p:nvSpPr>
          <p:cNvPr id="90" name="TextBox 89"/>
          <p:cNvSpPr txBox="1"/>
          <p:nvPr/>
        </p:nvSpPr>
        <p:spPr>
          <a:xfrm>
            <a:off x="3778375" y="7530121"/>
            <a:ext cx="2845660" cy="900246"/>
          </a:xfrm>
          <a:prstGeom prst="rect">
            <a:avLst/>
          </a:prstGeom>
          <a:noFill/>
        </p:spPr>
        <p:txBody>
          <a:bodyPr wrap="square" rtlCol="0">
            <a:spAutoFit/>
          </a:bodyPr>
          <a:lstStyle/>
          <a:p>
            <a:pPr>
              <a:spcBef>
                <a:spcPts val="0"/>
              </a:spcBef>
              <a:spcAft>
                <a:spcPts val="300"/>
              </a:spcAft>
            </a:pPr>
            <a:r>
              <a:rPr lang="fr-FR" sz="950" b="1" dirty="0">
                <a:solidFill>
                  <a:schemeClr val="bg1"/>
                </a:solidFill>
              </a:rPr>
              <a:t>Mode de formation</a:t>
            </a:r>
            <a:r>
              <a:rPr lang="fr-FR" sz="950" dirty="0">
                <a:solidFill>
                  <a:schemeClr val="bg1"/>
                </a:solidFill>
              </a:rPr>
              <a:t> : dispensée par un instructeur</a:t>
            </a:r>
          </a:p>
          <a:p>
            <a:pPr>
              <a:spcBef>
                <a:spcPts val="0"/>
              </a:spcBef>
              <a:spcAft>
                <a:spcPts val="300"/>
              </a:spcAft>
            </a:pPr>
            <a:r>
              <a:rPr lang="fr-FR" sz="950" b="1" dirty="0">
                <a:solidFill>
                  <a:schemeClr val="bg1"/>
                </a:solidFill>
              </a:rPr>
              <a:t>Durée totale estimée : </a:t>
            </a:r>
            <a:r>
              <a:rPr lang="fr-FR" sz="950" dirty="0">
                <a:solidFill>
                  <a:schemeClr val="bg1"/>
                </a:solidFill>
              </a:rPr>
              <a:t>70 heures</a:t>
            </a:r>
          </a:p>
          <a:p>
            <a:pPr>
              <a:spcBef>
                <a:spcPts val="0"/>
              </a:spcBef>
              <a:spcAft>
                <a:spcPts val="300"/>
              </a:spcAft>
            </a:pPr>
            <a:r>
              <a:rPr lang="fr-FR" sz="950" b="1" dirty="0">
                <a:solidFill>
                  <a:schemeClr val="bg1"/>
                </a:solidFill>
              </a:rPr>
              <a:t>Cours complémentaire recommandé : </a:t>
            </a:r>
            <a:r>
              <a:rPr lang="fr-FR" sz="950" dirty="0">
                <a:solidFill>
                  <a:schemeClr val="bg1"/>
                </a:solidFill>
              </a:rPr>
              <a:t>CCNA R&amp;S Introduction to Networks, Introduction to IoT</a:t>
            </a:r>
          </a:p>
        </p:txBody>
      </p:sp>
      <p:grpSp>
        <p:nvGrpSpPr>
          <p:cNvPr id="91" name="Group 90"/>
          <p:cNvGrpSpPr>
            <a:grpSpLocks noChangeAspect="1"/>
          </p:cNvGrpSpPr>
          <p:nvPr/>
        </p:nvGrpSpPr>
        <p:grpSpPr>
          <a:xfrm>
            <a:off x="5809049" y="1005283"/>
            <a:ext cx="557784" cy="551050"/>
            <a:chOff x="303471" y="6048636"/>
            <a:chExt cx="202093" cy="199653"/>
          </a:xfrm>
        </p:grpSpPr>
        <p:grpSp>
          <p:nvGrpSpPr>
            <p:cNvPr id="92" name="Group 91"/>
            <p:cNvGrpSpPr>
              <a:grpSpLocks noChangeAspect="1"/>
            </p:cNvGrpSpPr>
            <p:nvPr/>
          </p:nvGrpSpPr>
          <p:grpSpPr>
            <a:xfrm>
              <a:off x="303471" y="6048636"/>
              <a:ext cx="202093" cy="199653"/>
              <a:chOff x="2632787" y="1629410"/>
              <a:chExt cx="1817884" cy="1795938"/>
            </a:xfrm>
          </p:grpSpPr>
          <p:sp>
            <p:nvSpPr>
              <p:cNvPr id="102" name="Chord 101"/>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3" name="Chord 102"/>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93" name="Group 92"/>
            <p:cNvGrpSpPr>
              <a:grpSpLocks noChangeAspect="1"/>
            </p:cNvGrpSpPr>
            <p:nvPr/>
          </p:nvGrpSpPr>
          <p:grpSpPr>
            <a:xfrm>
              <a:off x="323459" y="6089642"/>
              <a:ext cx="163544" cy="128119"/>
              <a:chOff x="-752475" y="1824038"/>
              <a:chExt cx="439737" cy="344488"/>
            </a:xfrm>
          </p:grpSpPr>
          <p:sp>
            <p:nvSpPr>
              <p:cNvPr id="94" name="Oval 93"/>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95" name="Freeform 94"/>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96" name="Freeform 95"/>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97" name="Freeform 96"/>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98" name="Freeform 97"/>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99" name="Freeform 98"/>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100" name="Freeform 99"/>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sp>
            <p:nvSpPr>
              <p:cNvPr id="101" name="Freeform 100"/>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100"/>
              </a:p>
            </p:txBody>
          </p:sp>
        </p:grpSp>
      </p:grpSp>
      <p:pic>
        <p:nvPicPr>
          <p:cNvPr id="51" name="Picture 5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spTree>
    <p:extLst>
      <p:ext uri="{BB962C8B-B14F-4D97-AF65-F5344CB8AC3E}">
        <p14:creationId xmlns:p14="http://schemas.microsoft.com/office/powerpoint/2010/main" val="2401121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311"/>
          <p:cNvSpPr/>
          <p:nvPr/>
        </p:nvSpPr>
        <p:spPr>
          <a:xfrm>
            <a:off x="0" y="7619325"/>
            <a:ext cx="6858000" cy="15177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4" name="Chord 313"/>
          <p:cNvSpPr/>
          <p:nvPr/>
        </p:nvSpPr>
        <p:spPr>
          <a:xfrm>
            <a:off x="3056801" y="7351522"/>
            <a:ext cx="668086" cy="66808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 name="Group 1"/>
          <p:cNvGrpSpPr/>
          <p:nvPr/>
        </p:nvGrpSpPr>
        <p:grpSpPr>
          <a:xfrm>
            <a:off x="3047860" y="7341876"/>
            <a:ext cx="668086" cy="668086"/>
            <a:chOff x="3047860" y="7180237"/>
            <a:chExt cx="668086" cy="668086"/>
          </a:xfrm>
        </p:grpSpPr>
        <p:sp>
          <p:nvSpPr>
            <p:cNvPr id="315" name="Chord 314"/>
            <p:cNvSpPr/>
            <p:nvPr/>
          </p:nvSpPr>
          <p:spPr>
            <a:xfrm rot="10800000">
              <a:off x="3047860" y="7180237"/>
              <a:ext cx="668086" cy="66808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16" name="Picture 315" descr="icons-0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12875" y="7240166"/>
              <a:ext cx="355938" cy="505663"/>
            </a:xfrm>
            <a:prstGeom prst="rect">
              <a:avLst/>
            </a:prstGeom>
          </p:spPr>
        </p:pic>
      </p:grpSp>
      <p:sp>
        <p:nvSpPr>
          <p:cNvPr id="4" name="Rectangle 3"/>
          <p:cNvSpPr/>
          <p:nvPr/>
        </p:nvSpPr>
        <p:spPr>
          <a:xfrm>
            <a:off x="1" y="942704"/>
            <a:ext cx="6857999" cy="82665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1" name="Text Box 300"/>
          <p:cNvSpPr txBox="1"/>
          <p:nvPr/>
        </p:nvSpPr>
        <p:spPr>
          <a:xfrm>
            <a:off x="393700" y="1108357"/>
            <a:ext cx="5803900" cy="591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 marR="0" lvl="0" indent="0" algn="l" defTabSz="457200" rtl="0" eaLnBrk="1" fontAlgn="base" latinLnBrk="0" hangingPunct="1">
              <a:lnSpc>
                <a:spcPct val="115000"/>
              </a:lnSpc>
              <a:spcBef>
                <a:spcPts val="5"/>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Arial" charset="0"/>
                <a:cs typeface="Arial" charset="0"/>
              </a:rPr>
              <a:t>Network Programmability with Cisco APIC-EM</a:t>
            </a:r>
            <a:endParaRPr kumimoji="0" lang="en-US" sz="1200" b="0" i="0" u="none" strike="noStrike" kern="1200" cap="none" spc="0" normalizeH="0" baseline="0" noProof="0" dirty="0">
              <a:ln>
                <a:noFill/>
              </a:ln>
              <a:solidFill>
                <a:srgbClr val="FFFFFF"/>
              </a:solidFill>
              <a:effectLst/>
              <a:uLnTx/>
              <a:uFillTx/>
              <a:latin typeface="Arial" charset="0"/>
              <a:ea typeface="Arial" charset="0"/>
              <a:cs typeface="Times New Roman" charset="0"/>
            </a:endParaRPr>
          </a:p>
        </p:txBody>
      </p:sp>
      <p:sp>
        <p:nvSpPr>
          <p:cNvPr id="8" name="TextBox 7"/>
          <p:cNvSpPr txBox="1"/>
          <p:nvPr/>
        </p:nvSpPr>
        <p:spPr>
          <a:xfrm>
            <a:off x="5716997" y="1538365"/>
            <a:ext cx="761747"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charset="0"/>
                <a:ea typeface="ＭＳ Ｐゴシック" pitchFamily="34" charset="-128"/>
                <a:cs typeface="+mn-cs"/>
              </a:rPr>
              <a:t>Networking</a:t>
            </a:r>
            <a:endParaRPr kumimoji="0" lang="en-US" sz="9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269" name="Rectangle 268"/>
          <p:cNvSpPr/>
          <p:nvPr/>
        </p:nvSpPr>
        <p:spPr>
          <a:xfrm>
            <a:off x="162008" y="2109507"/>
            <a:ext cx="2969119" cy="305697"/>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roup 9"/>
          <p:cNvGrpSpPr/>
          <p:nvPr/>
        </p:nvGrpSpPr>
        <p:grpSpPr>
          <a:xfrm>
            <a:off x="3087644" y="2108484"/>
            <a:ext cx="387827" cy="657736"/>
            <a:chOff x="4182156" y="2537977"/>
            <a:chExt cx="387827" cy="657736"/>
          </a:xfrm>
        </p:grpSpPr>
        <p:sp>
          <p:nvSpPr>
            <p:cNvPr id="270" name="Right Triangle 269"/>
            <p:cNvSpPr/>
            <p:nvPr/>
          </p:nvSpPr>
          <p:spPr>
            <a:xfrm>
              <a:off x="4226725" y="2537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1" name="Rectangle 270"/>
            <p:cNvSpPr/>
            <p:nvPr/>
          </p:nvSpPr>
          <p:spPr>
            <a:xfrm>
              <a:off x="4226406" y="2835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Isosceles Triangle 28"/>
            <p:cNvSpPr/>
            <p:nvPr/>
          </p:nvSpPr>
          <p:spPr>
            <a:xfrm rot="10800000">
              <a:off x="4182156" y="2987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73" name="Rectangle 272"/>
          <p:cNvSpPr/>
          <p:nvPr/>
        </p:nvSpPr>
        <p:spPr>
          <a:xfrm>
            <a:off x="149165" y="4671429"/>
            <a:ext cx="297180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1" name="Group 10"/>
          <p:cNvGrpSpPr/>
          <p:nvPr/>
        </p:nvGrpSpPr>
        <p:grpSpPr>
          <a:xfrm>
            <a:off x="3072088" y="4671429"/>
            <a:ext cx="387827" cy="657736"/>
            <a:chOff x="4165961" y="5786738"/>
            <a:chExt cx="387827" cy="657736"/>
          </a:xfrm>
        </p:grpSpPr>
        <p:sp>
          <p:nvSpPr>
            <p:cNvPr id="274" name="Right Triangle 273"/>
            <p:cNvSpPr/>
            <p:nvPr/>
          </p:nvSpPr>
          <p:spPr>
            <a:xfrm>
              <a:off x="4210530" y="578673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5" name="Rectangle 274"/>
            <p:cNvSpPr/>
            <p:nvPr/>
          </p:nvSpPr>
          <p:spPr>
            <a:xfrm>
              <a:off x="4210211" y="608421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6" name="Isosceles Triangle 43"/>
            <p:cNvSpPr/>
            <p:nvPr/>
          </p:nvSpPr>
          <p:spPr>
            <a:xfrm rot="10800000">
              <a:off x="4165961" y="623613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78" name="Isosceles Triangle 25"/>
          <p:cNvSpPr/>
          <p:nvPr/>
        </p:nvSpPr>
        <p:spPr>
          <a:xfrm rot="5400000">
            <a:off x="60013" y="2175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9" name="TextBox 278"/>
          <p:cNvSpPr txBox="1"/>
          <p:nvPr/>
        </p:nvSpPr>
        <p:spPr>
          <a:xfrm>
            <a:off x="298562" y="2102959"/>
            <a:ext cx="1784399"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Workshop Overview</a:t>
            </a:r>
          </a:p>
        </p:txBody>
      </p:sp>
      <p:sp>
        <p:nvSpPr>
          <p:cNvPr id="281" name="Rectangle 280"/>
          <p:cNvSpPr/>
          <p:nvPr/>
        </p:nvSpPr>
        <p:spPr>
          <a:xfrm>
            <a:off x="141186" y="3376924"/>
            <a:ext cx="297180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2" name="Isosceles Triangle 33"/>
          <p:cNvSpPr/>
          <p:nvPr/>
        </p:nvSpPr>
        <p:spPr>
          <a:xfrm rot="5400000">
            <a:off x="63365" y="378439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 name="Group 11"/>
          <p:cNvGrpSpPr/>
          <p:nvPr/>
        </p:nvGrpSpPr>
        <p:grpSpPr>
          <a:xfrm>
            <a:off x="3063469" y="3376924"/>
            <a:ext cx="387827" cy="657736"/>
            <a:chOff x="4185509" y="4631627"/>
            <a:chExt cx="387827" cy="657736"/>
          </a:xfrm>
        </p:grpSpPr>
        <p:sp>
          <p:nvSpPr>
            <p:cNvPr id="283" name="Right Triangle 282"/>
            <p:cNvSpPr/>
            <p:nvPr/>
          </p:nvSpPr>
          <p:spPr>
            <a:xfrm>
              <a:off x="4230078" y="46316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4" name="Rectangle 283"/>
            <p:cNvSpPr/>
            <p:nvPr/>
          </p:nvSpPr>
          <p:spPr>
            <a:xfrm>
              <a:off x="4229759" y="49291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5" name="Isosceles Triangle 36"/>
            <p:cNvSpPr/>
            <p:nvPr/>
          </p:nvSpPr>
          <p:spPr>
            <a:xfrm rot="10800000">
              <a:off x="4185509" y="50810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86" name="TextBox 285"/>
          <p:cNvSpPr txBox="1"/>
          <p:nvPr/>
        </p:nvSpPr>
        <p:spPr>
          <a:xfrm>
            <a:off x="274387" y="3381393"/>
            <a:ext cx="832279"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Benefits</a:t>
            </a:r>
          </a:p>
        </p:txBody>
      </p:sp>
      <p:sp>
        <p:nvSpPr>
          <p:cNvPr id="288" name="Isosceles Triangle 40"/>
          <p:cNvSpPr/>
          <p:nvPr/>
        </p:nvSpPr>
        <p:spPr>
          <a:xfrm rot="5400000">
            <a:off x="43818" y="542441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9" name="TextBox 288"/>
          <p:cNvSpPr txBox="1"/>
          <p:nvPr/>
        </p:nvSpPr>
        <p:spPr>
          <a:xfrm>
            <a:off x="301914" y="4675897"/>
            <a:ext cx="1944763"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Learning Components</a:t>
            </a:r>
          </a:p>
        </p:txBody>
      </p:sp>
      <p:sp>
        <p:nvSpPr>
          <p:cNvPr id="317" name="TextBox 316"/>
          <p:cNvSpPr txBox="1"/>
          <p:nvPr/>
        </p:nvSpPr>
        <p:spPr>
          <a:xfrm>
            <a:off x="421154" y="1418193"/>
            <a:ext cx="851515"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Foundational</a:t>
            </a:r>
          </a:p>
        </p:txBody>
      </p:sp>
      <p:sp>
        <p:nvSpPr>
          <p:cNvPr id="70" name="TextBox 69"/>
          <p:cNvSpPr txBox="1"/>
          <p:nvPr/>
        </p:nvSpPr>
        <p:spPr>
          <a:xfrm>
            <a:off x="410242" y="2457658"/>
            <a:ext cx="2487168" cy="769441"/>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70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The Network Programmability with Cisco APIC-EM workshop introduces you to the basic competencies to operate and automate management tasks on a controller-based network. </a:t>
            </a:r>
            <a:endParaRPr kumimoji="0" lang="en-US" sz="1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71" name="TextBox 70"/>
          <p:cNvSpPr txBox="1"/>
          <p:nvPr/>
        </p:nvSpPr>
        <p:spPr>
          <a:xfrm>
            <a:off x="405890" y="3793228"/>
            <a:ext cx="2487168" cy="769441"/>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ts val="70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In this workshop, students will learn and practice Python programming skills and tools, culminating in live interactions with the APIs on Cisco programmable controllers using the Cisco </a:t>
            </a:r>
            <a:r>
              <a:rPr kumimoji="0" lang="en-US" sz="1000" b="0" i="0" u="none" strike="noStrike" kern="1200" cap="none" spc="0" normalizeH="0" baseline="0" noProof="0" dirty="0" err="1">
                <a:ln>
                  <a:noFill/>
                </a:ln>
                <a:solidFill>
                  <a:srgbClr val="58585B"/>
                </a:solidFill>
                <a:effectLst/>
                <a:uLnTx/>
                <a:uFillTx/>
                <a:latin typeface="Arial" charset="0"/>
                <a:ea typeface="ＭＳ Ｐゴシック" pitchFamily="34" charset="-128"/>
                <a:cs typeface="+mn-cs"/>
              </a:rPr>
              <a:t>DevNet</a:t>
            </a: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 Sandbox.</a:t>
            </a:r>
          </a:p>
        </p:txBody>
      </p:sp>
      <p:sp>
        <p:nvSpPr>
          <p:cNvPr id="73" name="TextBox 72"/>
          <p:cNvSpPr txBox="1"/>
          <p:nvPr/>
        </p:nvSpPr>
        <p:spPr>
          <a:xfrm>
            <a:off x="52161" y="5094756"/>
            <a:ext cx="3213840" cy="4154984"/>
          </a:xfrm>
          <a:prstGeom prst="rect">
            <a:avLst/>
          </a:prstGeom>
          <a:noFill/>
        </p:spPr>
        <p:txBody>
          <a:bodyPr wrap="square" lIns="0" tIns="0" rIns="0" bIns="0" numCol="2" spcCol="91440" rtlCol="0">
            <a:spAutoFit/>
          </a:bodyPr>
          <a:lstStyle/>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Understand the value, set-up and  use of software concepts and tools relevant to network programmability  (Python scripting, </a:t>
            </a:r>
            <a:r>
              <a:rPr kumimoji="0" lang="en-US" sz="1000" b="0" i="0" u="none" strike="noStrike" kern="1200" cap="none" spc="0" normalizeH="0" baseline="0" noProof="0" dirty="0" err="1">
                <a:ln>
                  <a:noFill/>
                </a:ln>
                <a:solidFill>
                  <a:srgbClr val="58585B"/>
                </a:solidFill>
                <a:effectLst/>
                <a:uLnTx/>
                <a:uFillTx/>
                <a:latin typeface="Arial" charset="0"/>
                <a:ea typeface="ＭＳ Ｐゴシック" pitchFamily="34" charset="-128"/>
                <a:cs typeface="+mn-cs"/>
              </a:rPr>
              <a:t>Git</a:t>
            </a: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 JSON, Postman, APIs).</a:t>
            </a: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Describe a different approach to software-defined networking (SDN), including central application policy control.</a:t>
            </a: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endPar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Use the Cisco </a:t>
            </a:r>
            <a:r>
              <a:rPr kumimoji="0" lang="en-US" sz="1000" b="0" i="0" u="none" strike="noStrike" kern="1200" cap="none" spc="0" normalizeH="0" baseline="0" noProof="0" dirty="0" err="1">
                <a:ln>
                  <a:noFill/>
                </a:ln>
                <a:solidFill>
                  <a:srgbClr val="58585B"/>
                </a:solidFill>
                <a:effectLst/>
                <a:uLnTx/>
                <a:uFillTx/>
                <a:latin typeface="Arial" charset="0"/>
                <a:ea typeface="ＭＳ Ｐゴシック" pitchFamily="34" charset="-128"/>
                <a:cs typeface="+mn-cs"/>
              </a:rPr>
              <a:t>DevNet</a:t>
            </a: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 Sandbox to learn how to interact with programmable devices using real-world APIs on Cisco APIC-EM programmable controllers. </a:t>
            </a:r>
          </a:p>
          <a:p>
            <a:pPr marL="109725" marR="0" lvl="0" indent="-109725" algn="l" defTabSz="457189" rtl="0" eaLnBrk="1" fontAlgn="base" latinLnBrk="0" hangingPunct="1">
              <a:lnSpc>
                <a:spcPct val="100000"/>
              </a:lnSpc>
              <a:spcBef>
                <a:spcPts val="400"/>
              </a:spcBef>
              <a:spcAft>
                <a:spcPct val="0"/>
              </a:spcAft>
              <a:buClrTx/>
              <a:buSzPct val="80000"/>
              <a:buFont typeface="Arial"/>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Understand the value of joining professional communities of practice to working in the network programmability domain. Participate in Cisco </a:t>
            </a:r>
            <a:r>
              <a:rPr kumimoji="0" lang="en-US" sz="1000" b="0" i="0" u="none" strike="noStrike" kern="1200" cap="none" spc="0" normalizeH="0" baseline="0" noProof="0" dirty="0" err="1">
                <a:ln>
                  <a:noFill/>
                </a:ln>
                <a:solidFill>
                  <a:srgbClr val="58585B"/>
                </a:solidFill>
                <a:effectLst/>
                <a:uLnTx/>
                <a:uFillTx/>
                <a:latin typeface="Arial" charset="0"/>
                <a:ea typeface="ＭＳ Ｐゴシック" pitchFamily="34" charset="-128"/>
                <a:cs typeface="+mn-cs"/>
              </a:rPr>
              <a:t>DevNet</a:t>
            </a: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 GitHub, and Stack Overflow.</a:t>
            </a:r>
          </a:p>
        </p:txBody>
      </p:sp>
      <p:sp>
        <p:nvSpPr>
          <p:cNvPr id="74" name="TextBox 73"/>
          <p:cNvSpPr txBox="1"/>
          <p:nvPr/>
        </p:nvSpPr>
        <p:spPr>
          <a:xfrm>
            <a:off x="133250" y="7685565"/>
            <a:ext cx="2774324" cy="1669688"/>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Target Audience: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Vocational, 2-year and 4-year College, 4-year University students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Prerequisites: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Basic programming, CCENT level networking</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Languages: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English</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Course Delivery:</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Instructor-led</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Equipment: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FREE! Uses free online software tools</a:t>
            </a:r>
          </a:p>
          <a:p>
            <a:pPr marL="0" marR="0" lvl="0" indent="0" algn="l" defTabSz="457200" rtl="0" eaLnBrk="1" fontAlgn="base" latinLnBrk="0" hangingPunct="1">
              <a:lnSpc>
                <a:spcPct val="100000"/>
              </a:lnSpc>
              <a:spcBef>
                <a:spcPts val="0"/>
              </a:spcBef>
              <a:spcAft>
                <a:spcPts val="30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90" name="TextBox 89"/>
          <p:cNvSpPr txBox="1"/>
          <p:nvPr/>
        </p:nvSpPr>
        <p:spPr>
          <a:xfrm>
            <a:off x="3778375" y="7675919"/>
            <a:ext cx="2774324" cy="1284967"/>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Estimated Time to Complete:</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8 hours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Recommended Insertion Points:</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After CCNA R&amp;S course 2, with CCNA Security or CCNP R&amp;S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Instructor Training: </a:t>
            </a:r>
            <a:r>
              <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Required, self-paced option available</a:t>
            </a:r>
          </a:p>
          <a:p>
            <a:pPr marL="0" marR="0" lvl="0" indent="0" algn="l" defTabSz="457200" rtl="0" eaLnBrk="1" fontAlgn="base" latinLnBrk="0" hangingPunct="1">
              <a:lnSpc>
                <a:spcPct val="100000"/>
              </a:lnSpc>
              <a:spcBef>
                <a:spcPts val="0"/>
              </a:spcBef>
              <a:spcAft>
                <a:spcPts val="30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nvGrpSpPr>
          <p:cNvPr id="91" name="Group 90"/>
          <p:cNvGrpSpPr>
            <a:grpSpLocks noChangeAspect="1"/>
          </p:cNvGrpSpPr>
          <p:nvPr/>
        </p:nvGrpSpPr>
        <p:grpSpPr>
          <a:xfrm>
            <a:off x="5809049" y="1005283"/>
            <a:ext cx="557784" cy="551050"/>
            <a:chOff x="303471" y="6048636"/>
            <a:chExt cx="202093" cy="199653"/>
          </a:xfrm>
        </p:grpSpPr>
        <p:grpSp>
          <p:nvGrpSpPr>
            <p:cNvPr id="92" name="Group 91"/>
            <p:cNvGrpSpPr>
              <a:grpSpLocks noChangeAspect="1"/>
            </p:cNvGrpSpPr>
            <p:nvPr/>
          </p:nvGrpSpPr>
          <p:grpSpPr>
            <a:xfrm>
              <a:off x="303471" y="6048636"/>
              <a:ext cx="202093" cy="199653"/>
              <a:chOff x="2632787" y="1629410"/>
              <a:chExt cx="1817884" cy="1795938"/>
            </a:xfrm>
          </p:grpSpPr>
          <p:sp>
            <p:nvSpPr>
              <p:cNvPr id="102" name="Chord 101"/>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Chord 102"/>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93" name="Group 92"/>
            <p:cNvGrpSpPr>
              <a:grpSpLocks noChangeAspect="1"/>
            </p:cNvGrpSpPr>
            <p:nvPr/>
          </p:nvGrpSpPr>
          <p:grpSpPr>
            <a:xfrm>
              <a:off x="323459" y="6089642"/>
              <a:ext cx="163544" cy="128119"/>
              <a:chOff x="-752475" y="1824038"/>
              <a:chExt cx="439737" cy="344488"/>
            </a:xfrm>
          </p:grpSpPr>
          <p:sp>
            <p:nvSpPr>
              <p:cNvPr id="94" name="Oval 93"/>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 name="Freeform 94"/>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 name="Freeform 95"/>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7" name="Freeform 96"/>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8" name="Freeform 97"/>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9" name="Freeform 98"/>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00" name="Freeform 99"/>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101" name="Freeform 100"/>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pic>
        <p:nvPicPr>
          <p:cNvPr id="51" name="Picture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472" y="313094"/>
            <a:ext cx="2915139" cy="335855"/>
          </a:xfrm>
          <a:prstGeom prst="rect">
            <a:avLst/>
          </a:prstGeom>
        </p:spPr>
      </p:pic>
      <p:pic>
        <p:nvPicPr>
          <p:cNvPr id="3" name="Picture 2"/>
          <p:cNvPicPr>
            <a:picLocks noChangeAspect="1"/>
          </p:cNvPicPr>
          <p:nvPr/>
        </p:nvPicPr>
        <p:blipFill>
          <a:blip r:embed="rId4"/>
          <a:stretch>
            <a:fillRect/>
          </a:stretch>
        </p:blipFill>
        <p:spPr>
          <a:xfrm>
            <a:off x="3660775" y="2825885"/>
            <a:ext cx="3009524" cy="3736913"/>
          </a:xfrm>
          <a:prstGeom prst="rect">
            <a:avLst/>
          </a:prstGeom>
        </p:spPr>
      </p:pic>
    </p:spTree>
    <p:extLst>
      <p:ext uri="{BB962C8B-B14F-4D97-AF65-F5344CB8AC3E}">
        <p14:creationId xmlns:p14="http://schemas.microsoft.com/office/powerpoint/2010/main" val="4176765351"/>
      </p:ext>
    </p:extLst>
  </p:cSld>
  <p:clrMapOvr>
    <a:masterClrMapping/>
  </p:clrMapOvr>
  <p:transition spd="med">
    <p:fade/>
  </p:transition>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1_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29681</TotalTime>
  <Words>4004</Words>
  <Application>Microsoft Macintosh PowerPoint</Application>
  <PresentationFormat>Letter Paper (8.5x11 in)</PresentationFormat>
  <Paragraphs>1029</Paragraphs>
  <Slides>48</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ＭＳ Ｐゴシック</vt:lpstr>
      <vt:lpstr>Arial</vt:lpstr>
      <vt:lpstr>Calibri</vt:lpstr>
      <vt:lpstr>CiscoSans</vt:lpstr>
      <vt:lpstr>CiscoSans ExtraLight</vt:lpstr>
      <vt:lpstr>CiscoSans Thin</vt:lpstr>
      <vt:lpstr>Times New Roman</vt:lpstr>
      <vt:lpstr>Wingdings</vt:lpstr>
      <vt:lpstr>Default Theme</vt:lpstr>
      <vt:lpstr>1_Default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Microsoft Office User</cp:lastModifiedBy>
  <cp:revision>281</cp:revision>
  <dcterms:created xsi:type="dcterms:W3CDTF">2016-08-22T22:27:36Z</dcterms:created>
  <dcterms:modified xsi:type="dcterms:W3CDTF">2018-10-25T22:12:37Z</dcterms:modified>
</cp:coreProperties>
</file>